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59" r:id="rId5"/>
    <p:sldId id="295" r:id="rId6"/>
    <p:sldId id="294" r:id="rId7"/>
    <p:sldId id="281" r:id="rId8"/>
    <p:sldId id="262" r:id="rId9"/>
    <p:sldId id="264" r:id="rId10"/>
    <p:sldId id="265" r:id="rId11"/>
    <p:sldId id="266" r:id="rId12"/>
    <p:sldId id="269" r:id="rId13"/>
    <p:sldId id="296" r:id="rId14"/>
    <p:sldId id="270" r:id="rId15"/>
    <p:sldId id="297" r:id="rId16"/>
    <p:sldId id="298" r:id="rId17"/>
    <p:sldId id="299" r:id="rId18"/>
    <p:sldId id="300" r:id="rId19"/>
    <p:sldId id="313" r:id="rId20"/>
    <p:sldId id="318" r:id="rId21"/>
    <p:sldId id="319" r:id="rId22"/>
    <p:sldId id="282" r:id="rId23"/>
    <p:sldId id="301" r:id="rId24"/>
    <p:sldId id="302" r:id="rId25"/>
    <p:sldId id="303" r:id="rId26"/>
    <p:sldId id="304" r:id="rId27"/>
    <p:sldId id="305" r:id="rId28"/>
    <p:sldId id="306" r:id="rId29"/>
    <p:sldId id="283" r:id="rId30"/>
    <p:sldId id="307" r:id="rId31"/>
    <p:sldId id="308" r:id="rId32"/>
    <p:sldId id="310" r:id="rId33"/>
    <p:sldId id="311" r:id="rId34"/>
    <p:sldId id="312" r:id="rId35"/>
    <p:sldId id="314" r:id="rId36"/>
    <p:sldId id="315" r:id="rId37"/>
    <p:sldId id="316" r:id="rId38"/>
    <p:sldId id="317" r:id="rId39"/>
  </p:sldIdLst>
  <p:sldSz cx="9144000" cy="6858000" type="screen4x3"/>
  <p:notesSz cx="6834188" cy="9979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FF66"/>
    <a:srgbClr val="00FFFF"/>
    <a:srgbClr val="CCCCFF"/>
    <a:srgbClr val="CCECFF"/>
    <a:srgbClr val="CCFFFF"/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38" autoAdjust="0"/>
  </p:normalViewPr>
  <p:slideViewPr>
    <p:cSldViewPr>
      <p:cViewPr varScale="1">
        <p:scale>
          <a:sx n="111" d="100"/>
          <a:sy n="111" d="100"/>
        </p:scale>
        <p:origin x="-15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6"/>
  <c:chart>
    <c:plotArea>
      <c:layout/>
      <c:lineChart>
        <c:grouping val="standard"/>
        <c:ser>
          <c:idx val="0"/>
          <c:order val="0"/>
          <c:tx>
            <c:strRef>
              <c:f>Лист1!$A$2</c:f>
              <c:strCache>
                <c:ptCount val="1"/>
                <c:pt idx="0">
                  <c:v>ФЕН</c:v>
                </c:pt>
              </c:strCache>
            </c:strRef>
          </c:tx>
          <c:cat>
            <c:numRef>
              <c:f>Лист1!$B$1:$G$1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582</c:v>
                </c:pt>
                <c:pt idx="1">
                  <c:v>616</c:v>
                </c:pt>
                <c:pt idx="2">
                  <c:v>514</c:v>
                </c:pt>
                <c:pt idx="3">
                  <c:v>739</c:v>
                </c:pt>
                <c:pt idx="4">
                  <c:v>826</c:v>
                </c:pt>
                <c:pt idx="5">
                  <c:v>945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ММФ</c:v>
                </c:pt>
              </c:strCache>
            </c:strRef>
          </c:tx>
          <c:cat>
            <c:numRef>
              <c:f>Лист1!$B$1:$G$1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1084</c:v>
                </c:pt>
                <c:pt idx="1">
                  <c:v>1074</c:v>
                </c:pt>
                <c:pt idx="2">
                  <c:v>1081</c:v>
                </c:pt>
                <c:pt idx="3">
                  <c:v>1152</c:v>
                </c:pt>
                <c:pt idx="4">
                  <c:v>1193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ФФ</c:v>
                </c:pt>
              </c:strCache>
            </c:strRef>
          </c:tx>
          <c:cat>
            <c:numRef>
              <c:f>Лист1!$B$1:$G$1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739</c:v>
                </c:pt>
                <c:pt idx="1">
                  <c:v>765</c:v>
                </c:pt>
                <c:pt idx="2">
                  <c:v>748</c:v>
                </c:pt>
                <c:pt idx="3">
                  <c:v>811</c:v>
                </c:pt>
                <c:pt idx="4">
                  <c:v>872</c:v>
                </c:pt>
              </c:numCache>
            </c:numRef>
          </c:val>
        </c:ser>
        <c:marker val="1"/>
        <c:axId val="85331328"/>
        <c:axId val="85353600"/>
      </c:lineChart>
      <c:catAx>
        <c:axId val="85331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85353600"/>
        <c:crosses val="autoZero"/>
        <c:auto val="1"/>
        <c:lblAlgn val="ctr"/>
        <c:lblOffset val="100"/>
      </c:catAx>
      <c:valAx>
        <c:axId val="85353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85331328"/>
        <c:crosses val="autoZero"/>
        <c:crossBetween val="between"/>
      </c:valAx>
      <c:spPr>
        <a:solidFill>
          <a:srgbClr val="FFFF00"/>
        </a:solidFill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</c:legendEntry>
      <c:layout/>
    </c:legend>
    <c:plotVisOnly val="1"/>
  </c:chart>
  <c:spPr>
    <a:solidFill>
      <a:srgbClr val="FFFF00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plotArea>
      <c:layout>
        <c:manualLayout>
          <c:layoutTarget val="inner"/>
          <c:xMode val="edge"/>
          <c:yMode val="edge"/>
          <c:x val="4.7411134212600764E-2"/>
          <c:y val="2.8530326695726631E-2"/>
          <c:w val="0.79025346390083639"/>
          <c:h val="0.9091265186221139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неорг. хим.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11</c:v>
                </c:pt>
                <c:pt idx="2">
                  <c:v>15</c:v>
                </c:pt>
                <c:pt idx="3">
                  <c:v>14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катализ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27</c:v>
                </c:pt>
                <c:pt idx="1">
                  <c:v>18</c:v>
                </c:pt>
                <c:pt idx="2">
                  <c:v>26</c:v>
                </c:pt>
                <c:pt idx="3">
                  <c:v>21</c:v>
                </c:pt>
                <c:pt idx="4">
                  <c:v>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орг. хим.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14</c:v>
                </c:pt>
                <c:pt idx="1">
                  <c:v>13</c:v>
                </c:pt>
                <c:pt idx="2">
                  <c:v>13</c:v>
                </c:pt>
                <c:pt idx="3">
                  <c:v>16</c:v>
                </c:pt>
                <c:pt idx="4">
                  <c:v>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физ. хим.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14</c:v>
                </c:pt>
                <c:pt idx="1">
                  <c:v>7</c:v>
                </c:pt>
                <c:pt idx="2">
                  <c:v>9</c:v>
                </c:pt>
                <c:pt idx="3">
                  <c:v>10</c:v>
                </c:pt>
                <c:pt idx="4">
                  <c:v>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хтт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18</c:v>
                </c:pt>
                <c:pt idx="1">
                  <c:v>13</c:v>
                </c:pt>
                <c:pt idx="2">
                  <c:v>7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ан. Хим.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11</c:v>
                </c:pt>
                <c:pt idx="3">
                  <c:v>9</c:v>
                </c:pt>
                <c:pt idx="4">
                  <c:v>13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хос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7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мол. Биол.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11</c:v>
                </c:pt>
                <c:pt idx="3">
                  <c:v>16</c:v>
                </c:pt>
                <c:pt idx="4">
                  <c:v>13</c:v>
                </c:pt>
              </c:numCache>
            </c:numRef>
          </c:val>
        </c:ser>
        <c:marker val="1"/>
        <c:axId val="77221248"/>
        <c:axId val="77251712"/>
      </c:lineChart>
      <c:catAx>
        <c:axId val="77221248"/>
        <c:scaling>
          <c:orientation val="minMax"/>
        </c:scaling>
        <c:axPos val="b"/>
        <c:numFmt formatCode="General" sourceLinked="1"/>
        <c:tickLblPos val="nextTo"/>
        <c:crossAx val="77251712"/>
        <c:crosses val="autoZero"/>
        <c:auto val="1"/>
        <c:lblAlgn val="ctr"/>
        <c:lblOffset val="100"/>
      </c:catAx>
      <c:valAx>
        <c:axId val="77251712"/>
        <c:scaling>
          <c:orientation val="minMax"/>
        </c:scaling>
        <c:axPos val="l"/>
        <c:majorGridlines/>
        <c:numFmt formatCode="General" sourceLinked="1"/>
        <c:tickLblPos val="nextTo"/>
        <c:crossAx val="7722124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20"/>
      <c:hPercent val="47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3406593406593491E-2"/>
          <c:y val="7.6923076923076927E-2"/>
          <c:w val="0.87912087912088022"/>
          <c:h val="0.7362637362637366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99FF"/>
            </a:solidFill>
            <a:ln w="30543">
              <a:solidFill>
                <a:srgbClr val="000000"/>
              </a:solidFill>
              <a:prstDash val="solid"/>
            </a:ln>
          </c:spPr>
          <c:cat>
            <c:numRef>
              <c:f>Sheet1!$B$1:$H$1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104</c:v>
                </c:pt>
                <c:pt idx="1">
                  <c:v>43</c:v>
                </c:pt>
                <c:pt idx="2">
                  <c:v>38</c:v>
                </c:pt>
                <c:pt idx="3">
                  <c:v>25</c:v>
                </c:pt>
                <c:pt idx="4">
                  <c:v>23</c:v>
                </c:pt>
              </c:numCache>
            </c:numRef>
          </c:val>
        </c:ser>
        <c:gapDepth val="0"/>
        <c:shape val="box"/>
        <c:axId val="130853888"/>
        <c:axId val="130863872"/>
        <c:axId val="0"/>
      </c:bar3DChart>
      <c:catAx>
        <c:axId val="130853888"/>
        <c:scaling>
          <c:orientation val="minMax"/>
        </c:scaling>
        <c:axPos val="b"/>
        <c:numFmt formatCode="General" sourceLinked="1"/>
        <c:tickLblPos val="low"/>
        <c:spPr>
          <a:ln w="763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0863872"/>
        <c:crosses val="autoZero"/>
        <c:auto val="1"/>
        <c:lblAlgn val="ctr"/>
        <c:lblOffset val="100"/>
        <c:tickLblSkip val="1"/>
        <c:tickMarkSkip val="1"/>
      </c:catAx>
      <c:valAx>
        <c:axId val="130863872"/>
        <c:scaling>
          <c:orientation val="minMax"/>
        </c:scaling>
        <c:axPos val="l"/>
        <c:majorGridlines>
          <c:spPr>
            <a:ln w="763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763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0853888"/>
        <c:crosses val="autoZero"/>
        <c:crossBetween val="between"/>
      </c:valAx>
      <c:spPr>
        <a:noFill/>
        <a:ln w="61086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924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numLit>
              <c:formatCode>General</c:formatCode>
              <c:ptCount val="2"/>
              <c:pt idx="0">
                <c:v>2012</c:v>
              </c:pt>
              <c:pt idx="1">
                <c:v>2017</c:v>
              </c:pt>
            </c:numLit>
          </c:cat>
          <c:val>
            <c:numRef>
              <c:f>Лист1!$B$2:$C$2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31</c:v>
                </c:pt>
              </c:numCache>
            </c:numRef>
          </c:val>
        </c:ser>
        <c:axId val="85770624"/>
        <c:axId val="85772160"/>
      </c:barChart>
      <c:catAx>
        <c:axId val="85770624"/>
        <c:scaling>
          <c:orientation val="minMax"/>
        </c:scaling>
        <c:axPos val="b"/>
        <c:numFmt formatCode="General" sourceLinked="1"/>
        <c:tickLblPos val="nextTo"/>
        <c:crossAx val="85772160"/>
        <c:crosses val="autoZero"/>
        <c:auto val="1"/>
        <c:lblAlgn val="ctr"/>
        <c:lblOffset val="100"/>
      </c:catAx>
      <c:valAx>
        <c:axId val="85772160"/>
        <c:scaling>
          <c:orientation val="minMax"/>
        </c:scaling>
        <c:axPos val="l"/>
        <c:majorGridlines/>
        <c:numFmt formatCode="General" sourceLinked="1"/>
        <c:tickLblPos val="nextTo"/>
        <c:crossAx val="85770624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4F323-9C5D-4902-8AD0-CAF10E75AF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D6DDB-926B-4FAC-81E9-C4DF8681C1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8AC4A-6371-4A63-B932-CDD15586F5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CEF68A-5F26-49DA-AF81-881858C665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03F67-27F2-4F74-B4C0-E1A598BC6C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CA9DA-7C85-448B-A9CA-B90A734C9C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9BCF1-DD05-4AE9-A776-01B2ED6856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428BA-E7C2-435E-BB74-550CF10320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9EDCF-BF28-46BA-95DC-2714218BAA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603B-FFDD-44D1-B688-C65FDC3F7C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B63C7-9412-4556-ACCA-01D5DF7A70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41DA2-5DC6-49E0-B0CF-11AD81B543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43536C-4FA3-48D5-91B5-B90B972A99C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042988" y="1484313"/>
            <a:ext cx="6840537" cy="2516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Отчет о работе Факультета 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естественных наук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за 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2013-2017 </a:t>
            </a:r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гг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ru-RU" sz="3100" dirty="0">
                <a:solidFill>
                  <a:srgbClr val="0000FF"/>
                </a:solidFill>
              </a:rPr>
              <a:t>Распределение выпускников по кафедрам (биологическое отделение, в %)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1246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1227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" name="Рисунок 12" descr="би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554119"/>
            <a:ext cx="7632848" cy="4611185"/>
          </a:xfrm>
          <a:prstGeom prst="rect">
            <a:avLst/>
          </a:prstGeom>
        </p:spPr>
      </p:pic>
      <p:sp>
        <p:nvSpPr>
          <p:cNvPr id="7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10/36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0000FF"/>
                </a:solidFill>
              </a:rPr>
              <a:t>Учебно-методическая работа</a:t>
            </a:r>
            <a:br>
              <a:rPr lang="ru-RU" sz="4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>(Издание учебных, учебно-методических и методических пособий)</a:t>
            </a:r>
            <a:r>
              <a:rPr lang="ru-RU" sz="4000" dirty="0"/>
              <a:t> 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043608" y="1124744"/>
          <a:ext cx="597342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4503311"/>
            <a:ext cx="895367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700" b="1" dirty="0" smtClean="0"/>
              <a:t>	Новые магистерские образовательные программы: </a:t>
            </a:r>
          </a:p>
          <a:p>
            <a:pPr lvl="0">
              <a:buFont typeface="Arial" pitchFamily="34" charset="0"/>
              <a:buChar char="•"/>
            </a:pPr>
            <a:r>
              <a:rPr lang="ru-RU" sz="1700" dirty="0" smtClean="0"/>
              <a:t>«</a:t>
            </a:r>
            <a:r>
              <a:rPr lang="ru-RU" sz="1700" dirty="0" err="1" smtClean="0"/>
              <a:t>Энергоэффективный</a:t>
            </a:r>
            <a:r>
              <a:rPr lang="ru-RU" sz="1700" dirty="0" smtClean="0"/>
              <a:t> катализ» по направлению «Химия»;</a:t>
            </a:r>
          </a:p>
          <a:p>
            <a:pPr lvl="0">
              <a:buFont typeface="Arial" pitchFamily="34" charset="0"/>
              <a:buChar char="•"/>
            </a:pPr>
            <a:r>
              <a:rPr lang="ru-RU" sz="1700" dirty="0" smtClean="0"/>
              <a:t>«Биотехнология» по направлениям «Химия» и «Биология»;</a:t>
            </a:r>
          </a:p>
          <a:p>
            <a:pPr lvl="0">
              <a:buFont typeface="Arial" pitchFamily="34" charset="0"/>
              <a:buChar char="•"/>
            </a:pPr>
            <a:r>
              <a:rPr lang="ru-RU" sz="1700" dirty="0" smtClean="0"/>
              <a:t>«Эволюционная экология и зоопсихология»по направлению «Биология»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 smtClean="0"/>
              <a:t>«Фармакохимия биологически активных веществ», направление подготовки «Химия»</a:t>
            </a:r>
            <a:r>
              <a:rPr lang="ru-RU" sz="1700" i="1" dirty="0" smtClean="0"/>
              <a:t>.</a:t>
            </a:r>
            <a:endParaRPr lang="ru-RU" sz="1700" dirty="0" smtClean="0"/>
          </a:p>
          <a:p>
            <a:pPr>
              <a:buFont typeface="Arial" pitchFamily="34" charset="0"/>
              <a:buChar char="•"/>
            </a:pPr>
            <a:r>
              <a:rPr lang="ru-RU" sz="1700" dirty="0" smtClean="0"/>
              <a:t>«Структурная </a:t>
            </a:r>
            <a:r>
              <a:rPr lang="ru-RU" sz="1700" dirty="0" err="1" smtClean="0"/>
              <a:t>биоинформатика</a:t>
            </a:r>
            <a:r>
              <a:rPr lang="ru-RU" sz="1700" dirty="0" smtClean="0"/>
              <a:t>», направление подготовки «Биология».</a:t>
            </a:r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8388424" y="0"/>
            <a:ext cx="744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11/36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475656" y="908720"/>
            <a:ext cx="4054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smtClean="0"/>
              <a:t>Финансирование </a:t>
            </a:r>
            <a:r>
              <a:rPr lang="ru-RU" b="1" dirty="0"/>
              <a:t>НИР (млн. руб.)</a:t>
            </a:r>
            <a:r>
              <a:rPr lang="ru-RU" dirty="0"/>
              <a:t> 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251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251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9471" name="Object 15"/>
          <p:cNvGraphicFramePr>
            <a:graphicFrameLocks noChangeAspect="1"/>
          </p:cNvGraphicFramePr>
          <p:nvPr/>
        </p:nvGraphicFramePr>
        <p:xfrm>
          <a:off x="539552" y="1052736"/>
          <a:ext cx="6769100" cy="2803525"/>
        </p:xfrm>
        <a:graphic>
          <a:graphicData uri="http://schemas.openxmlformats.org/presentationml/2006/ole">
            <p:oleObj spid="_x0000_s19471" name="Диаграмма" r:id="rId3" imgW="4428993" imgH="1838225" progId="MSGraph.Chart.8">
              <p:embed/>
            </p:oleObj>
          </a:graphicData>
        </a:graphic>
      </p:graphicFrame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ru-RU" sz="2800" dirty="0">
                <a:solidFill>
                  <a:srgbClr val="0000FF"/>
                </a:solidFill>
              </a:rPr>
              <a:t>Поступления внебюджетных средств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46592" y="3563724"/>
            <a:ext cx="4329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Внебюджетное обучение (млн. руб.)</a:t>
            </a:r>
            <a:endParaRPr lang="ru-RU" dirty="0"/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763688" y="4077072"/>
          <a:ext cx="3744416" cy="245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Стрелка вправо с вырезом 18"/>
          <p:cNvSpPr/>
          <p:nvPr/>
        </p:nvSpPr>
        <p:spPr>
          <a:xfrm rot="19031589">
            <a:off x="2856037" y="4946689"/>
            <a:ext cx="1440160" cy="38855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12/36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60648"/>
            <a:ext cx="530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На что можно тратить эти средства? На все!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412776"/>
            <a:ext cx="5740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 smtClean="0"/>
              <a:t>2. </a:t>
            </a:r>
            <a:r>
              <a:rPr lang="ru-RU" sz="1600" b="1" dirty="0"/>
              <a:t>Премирование отличившихся </a:t>
            </a:r>
            <a:r>
              <a:rPr lang="ru-RU" sz="1600" b="1" dirty="0" smtClean="0"/>
              <a:t>студентов </a:t>
            </a:r>
            <a:endParaRPr lang="ru-RU" sz="1600" b="1" dirty="0"/>
          </a:p>
          <a:p>
            <a:r>
              <a:rPr lang="ru-RU" sz="1600" dirty="0"/>
              <a:t> (</a:t>
            </a:r>
            <a:r>
              <a:rPr lang="en-US" sz="1600" dirty="0"/>
              <a:t>~ 20000 </a:t>
            </a:r>
            <a:r>
              <a:rPr lang="ru-RU" sz="1600" dirty="0"/>
              <a:t>руб./год, </a:t>
            </a:r>
            <a:r>
              <a:rPr lang="ru-RU" sz="1600" dirty="0" smtClean="0"/>
              <a:t>2012 год) ; 2014-2015 </a:t>
            </a:r>
            <a:r>
              <a:rPr lang="en-US" sz="1600" dirty="0" smtClean="0"/>
              <a:t>~ 300000 </a:t>
            </a:r>
            <a:r>
              <a:rPr lang="ru-RU" sz="1600" dirty="0" smtClean="0"/>
              <a:t>руб./год</a:t>
            </a:r>
          </a:p>
          <a:p>
            <a:r>
              <a:rPr lang="ru-RU" sz="1600" b="1" dirty="0" smtClean="0">
                <a:solidFill>
                  <a:srgbClr val="0000FF"/>
                </a:solidFill>
              </a:rPr>
              <a:t>Специальная стипендиальная программа ФЕН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512" y="2204864"/>
            <a:ext cx="79973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 smtClean="0"/>
              <a:t>3. </a:t>
            </a:r>
            <a:r>
              <a:rPr lang="ru-RU" sz="1600" b="1" dirty="0"/>
              <a:t>Стипендия Ученого совета ФЕН</a:t>
            </a:r>
          </a:p>
          <a:p>
            <a:r>
              <a:rPr lang="ru-RU" sz="1600" dirty="0"/>
              <a:t>Назначается студентам химического и биологического отделений за высшие </a:t>
            </a:r>
          </a:p>
          <a:p>
            <a:r>
              <a:rPr lang="ru-RU" sz="1600" dirty="0"/>
              <a:t>результаты при изучении курса «Физхимия-1</a:t>
            </a:r>
            <a:r>
              <a:rPr lang="ru-RU" sz="1600" b="1" dirty="0"/>
              <a:t> </a:t>
            </a:r>
            <a:r>
              <a:rPr lang="ru-RU" sz="1600" dirty="0"/>
              <a:t>сроком на один год.</a:t>
            </a:r>
          </a:p>
          <a:p>
            <a:r>
              <a:rPr lang="ru-RU" sz="1600" dirty="0"/>
              <a:t>Размер стипендии </a:t>
            </a:r>
            <a:r>
              <a:rPr lang="ru-RU" sz="1600" dirty="0" smtClean="0"/>
              <a:t>– </a:t>
            </a:r>
            <a:r>
              <a:rPr lang="ru-RU" sz="1600" dirty="0" smtClean="0"/>
              <a:t>3500 </a:t>
            </a:r>
            <a:r>
              <a:rPr lang="ru-RU" sz="1600" dirty="0"/>
              <a:t>руб./месяц, с </a:t>
            </a:r>
            <a:r>
              <a:rPr lang="ru-RU" sz="1600" dirty="0" smtClean="0"/>
              <a:t>этого </a:t>
            </a:r>
            <a:r>
              <a:rPr lang="ru-RU" sz="1600" dirty="0" smtClean="0"/>
              <a:t>года (от двух до четырех студентов)</a:t>
            </a:r>
            <a:endParaRPr lang="ru-RU" sz="16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9512" y="3708321"/>
            <a:ext cx="7316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/>
              <a:t>5. Командирование студентов для участия в олимпиадах, конкурсах, </a:t>
            </a:r>
          </a:p>
          <a:p>
            <a:r>
              <a:rPr lang="ru-RU" sz="1600" b="1" dirty="0" smtClean="0"/>
              <a:t>Конференциях (</a:t>
            </a:r>
            <a:r>
              <a:rPr lang="ru-RU" sz="1600" dirty="0" smtClean="0"/>
              <a:t>2013-2014 </a:t>
            </a:r>
            <a:r>
              <a:rPr lang="ru-RU" sz="1600" dirty="0" err="1" smtClean="0"/>
              <a:t>гг</a:t>
            </a:r>
            <a:r>
              <a:rPr lang="ru-RU" sz="1600" dirty="0" smtClean="0"/>
              <a:t>, далее совместно с программой 5-100)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836712"/>
            <a:ext cx="6196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dirty="0" smtClean="0"/>
              <a:t>Расходные материалы для поддержания практикумов.</a:t>
            </a:r>
          </a:p>
          <a:p>
            <a:pPr marL="342900" indent="-342900"/>
            <a:r>
              <a:rPr lang="ru-RU" sz="1600" dirty="0" smtClean="0"/>
              <a:t>В 2013-2014 </a:t>
            </a:r>
            <a:r>
              <a:rPr lang="ru-RU" sz="1600" dirty="0" err="1" smtClean="0"/>
              <a:t>гг</a:t>
            </a:r>
            <a:r>
              <a:rPr lang="ru-RU" sz="1600" dirty="0" smtClean="0"/>
              <a:t> </a:t>
            </a:r>
            <a:r>
              <a:rPr lang="en-US" sz="1600" dirty="0" smtClean="0"/>
              <a:t>~800</a:t>
            </a:r>
            <a:r>
              <a:rPr lang="ru-RU" sz="1600" dirty="0" smtClean="0"/>
              <a:t>000 руб./год, далее – из программы 5-100</a:t>
            </a:r>
            <a:r>
              <a:rPr lang="ru-RU" sz="1600" b="1" dirty="0" smtClean="0"/>
              <a:t>  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8790" y="3284984"/>
            <a:ext cx="6366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4. Система скидок для платных студентов за успехи в учебе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0244" y="4356558"/>
            <a:ext cx="8894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6. Командирование </a:t>
            </a:r>
            <a:r>
              <a:rPr lang="ru-RU" sz="1600" b="1" dirty="0" smtClean="0"/>
              <a:t>штатных сотрудников </a:t>
            </a:r>
            <a:r>
              <a:rPr lang="ru-RU" sz="1600" b="1" dirty="0" smtClean="0"/>
              <a:t>ФЕН для участия в научных конференциях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8790" y="4725144"/>
            <a:ext cx="4003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7. Надбавки сотрудникам факультета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9091" y="5085184"/>
            <a:ext cx="5597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8. Поддержка «школы кураторов»</a:t>
            </a:r>
          </a:p>
          <a:p>
            <a:r>
              <a:rPr lang="ru-RU" sz="1600" dirty="0" smtClean="0"/>
              <a:t>В 2014 г </a:t>
            </a:r>
            <a:r>
              <a:rPr lang="en-US" sz="1600" dirty="0" smtClean="0"/>
              <a:t>~</a:t>
            </a:r>
            <a:r>
              <a:rPr lang="ru-RU" sz="1600" dirty="0" smtClean="0"/>
              <a:t>150000 руб./год, далее – из программы 5-100 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205150" y="5745442"/>
            <a:ext cx="722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9. «Обменный фонд (или </a:t>
            </a:r>
            <a:r>
              <a:rPr lang="ru-RU" sz="1600" dirty="0" err="1" smtClean="0"/>
              <a:t>софинансирование</a:t>
            </a:r>
            <a:r>
              <a:rPr lang="ru-RU" sz="1600" dirty="0" smtClean="0"/>
              <a:t>) в рамках программы 5-100 </a:t>
            </a:r>
            <a:endParaRPr lang="ru-RU" sz="1600" dirty="0"/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13/36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400" y="-27383"/>
            <a:ext cx="9142600" cy="1872207"/>
            <a:chOff x="1400" y="0"/>
            <a:chExt cx="10692000" cy="2286270"/>
          </a:xfrm>
        </p:grpSpPr>
        <p:sp>
          <p:nvSpPr>
            <p:cNvPr id="9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12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32040" y="404664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1772816"/>
            <a:ext cx="6524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Стратегические академические единицы (САЕ): 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Низкоразмерные</a:t>
            </a:r>
            <a:r>
              <a:rPr lang="ru-RU" dirty="0" smtClean="0"/>
              <a:t> гибридные материалы (совместно с ФФ)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Синтетическая биология </a:t>
            </a:r>
            <a:endParaRPr lang="ru-RU" dirty="0"/>
          </a:p>
        </p:txBody>
      </p:sp>
      <p:pic>
        <p:nvPicPr>
          <p:cNvPr id="20498" name="Picture 18" descr="Низкоразмерные гибридные материал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146" y="2780928"/>
            <a:ext cx="3981822" cy="2389094"/>
          </a:xfrm>
          <a:prstGeom prst="rect">
            <a:avLst/>
          </a:prstGeom>
          <a:noFill/>
        </p:spPr>
      </p:pic>
      <p:pic>
        <p:nvPicPr>
          <p:cNvPr id="20500" name="Picture 20" descr="Синтетическая биолог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401" y="2776665"/>
            <a:ext cx="4059069" cy="2435443"/>
          </a:xfrm>
          <a:prstGeom prst="rect">
            <a:avLst/>
          </a:prstGeom>
          <a:noFill/>
        </p:spPr>
      </p:pic>
      <p:sp>
        <p:nvSpPr>
          <p:cNvPr id="18" name="Freeform 30"/>
          <p:cNvSpPr>
            <a:spLocks noChangeAspect="1"/>
          </p:cNvSpPr>
          <p:nvPr/>
        </p:nvSpPr>
        <p:spPr bwMode="auto">
          <a:xfrm>
            <a:off x="10096" y="1302944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14/36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00" y="-27383"/>
            <a:ext cx="9142600" cy="1872207"/>
            <a:chOff x="1400" y="0"/>
            <a:chExt cx="10692000" cy="2286270"/>
          </a:xfrm>
        </p:grpSpPr>
        <p:sp>
          <p:nvSpPr>
            <p:cNvPr id="3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6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76056" y="33265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1772816"/>
            <a:ext cx="830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Низкоразмерные</a:t>
            </a:r>
            <a:r>
              <a:rPr lang="ru-RU" dirty="0" smtClean="0"/>
              <a:t> гибридные </a:t>
            </a:r>
            <a:r>
              <a:rPr lang="ru-RU" dirty="0" smtClean="0"/>
              <a:t>материалы (</a:t>
            </a:r>
            <a:r>
              <a:rPr lang="ru-RU" sz="1400" b="1" dirty="0" smtClean="0"/>
              <a:t>13 совместных лабораторий + кафедры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289061"/>
            <a:ext cx="871161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Учебно-методический центр «Хроматография»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Учебно-научный центр «Аналитика»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энергосберегающих каталитических процессов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синтеза и физико-химических исследований новых композитных </a:t>
            </a:r>
          </a:p>
          <a:p>
            <a:r>
              <a:rPr lang="ru-RU" sz="1600" dirty="0" smtClean="0"/>
              <a:t> катализаторов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химии свободных радикалов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методов исследования состава и структуры функциональных материалов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новых функциональных органических материалов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</a:t>
            </a:r>
            <a:r>
              <a:rPr lang="ru-RU" sz="1600" dirty="0" err="1" smtClean="0"/>
              <a:t>полиядерных</a:t>
            </a:r>
            <a:r>
              <a:rPr lang="ru-RU" sz="1600" dirty="0" smtClean="0"/>
              <a:t> координационных соединений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реакционной способности твердых веществ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синтеза и исследования новых материалов для ресурсосберегающих </a:t>
            </a:r>
          </a:p>
          <a:p>
            <a:r>
              <a:rPr lang="ru-RU" sz="1600" dirty="0" smtClean="0"/>
              <a:t> каталитических и адсорбционных процессов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углеродных </a:t>
            </a:r>
            <a:r>
              <a:rPr lang="ru-RU" sz="1600" dirty="0" err="1" smtClean="0"/>
              <a:t>наноматериалов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Лаборатория функциональных материалов на основе кластеров и </a:t>
            </a:r>
            <a:r>
              <a:rPr lang="ru-RU" sz="1600" dirty="0" err="1" smtClean="0"/>
              <a:t>супрамолекулярных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соединений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Научно-образовательный центр "Молекулярный дизайн и экологически-безопасные </a:t>
            </a:r>
          </a:p>
          <a:p>
            <a:r>
              <a:rPr lang="ru-RU" sz="1600" dirty="0" smtClean="0"/>
              <a:t>технологии« </a:t>
            </a:r>
          </a:p>
          <a:p>
            <a:pPr>
              <a:buFont typeface="Arial" pitchFamily="34" charset="0"/>
              <a:buChar char="•"/>
            </a:pPr>
            <a:endParaRPr lang="ru-RU" sz="1600" dirty="0"/>
          </a:p>
        </p:txBody>
      </p:sp>
      <p:sp>
        <p:nvSpPr>
          <p:cNvPr id="15" name="Freeform 30"/>
          <p:cNvSpPr>
            <a:spLocks noChangeAspect="1"/>
          </p:cNvSpPr>
          <p:nvPr/>
        </p:nvSpPr>
        <p:spPr bwMode="auto">
          <a:xfrm>
            <a:off x="10096" y="1285852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15/36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00" y="-27383"/>
            <a:ext cx="9142600" cy="1872207"/>
            <a:chOff x="1400" y="0"/>
            <a:chExt cx="10692000" cy="2286270"/>
          </a:xfrm>
        </p:grpSpPr>
        <p:sp>
          <p:nvSpPr>
            <p:cNvPr id="5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8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76056" y="116632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324544" y="1628800"/>
            <a:ext cx="4464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ru-RU" sz="1600" dirty="0" smtClean="0"/>
              <a:t>	«Гибридных материалов для электрохимических  накопителей энергии», (зав. лаб. к.х.н. Е.А. Федоровская, 1988 г.р.); 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18002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9512" y="3462099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«Органической оптоэлектроники», (зав. лаб. к.х.н. Е.А. </a:t>
            </a:r>
            <a:r>
              <a:rPr lang="ru-RU" sz="1600" dirty="0" err="1" smtClean="0"/>
              <a:t>Мостович</a:t>
            </a:r>
            <a:r>
              <a:rPr lang="ru-RU" sz="1600" dirty="0" smtClean="0"/>
              <a:t>, 1982 г.р.). </a:t>
            </a:r>
            <a:endParaRPr lang="ru-RU" sz="1600" dirty="0"/>
          </a:p>
        </p:txBody>
      </p:sp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108" y="2789474"/>
            <a:ext cx="17621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51520" y="4653136"/>
            <a:ext cx="3129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Физико-химические основы фармацевтических материалов (зав. лаб. к.х.н. Д.А. </a:t>
            </a:r>
            <a:r>
              <a:rPr lang="ru-RU" sz="1600" dirty="0" err="1" smtClean="0"/>
              <a:t>Рычков</a:t>
            </a:r>
            <a:r>
              <a:rPr lang="ru-RU" sz="1600" dirty="0" smtClean="0"/>
              <a:t>, 1990 г.р.)</a:t>
            </a:r>
            <a:endParaRPr lang="ru-RU" sz="16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365104"/>
            <a:ext cx="1800200" cy="150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139952" y="620688"/>
            <a:ext cx="4501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Низкоразмерные</a:t>
            </a:r>
            <a:r>
              <a:rPr lang="ru-RU" dirty="0" smtClean="0"/>
              <a:t> гибридные материалы</a:t>
            </a:r>
            <a:endParaRPr lang="ru-RU" dirty="0"/>
          </a:p>
        </p:txBody>
      </p:sp>
      <p:sp>
        <p:nvSpPr>
          <p:cNvPr id="22" name="Freeform 30"/>
          <p:cNvSpPr>
            <a:spLocks noChangeAspect="1"/>
          </p:cNvSpPr>
          <p:nvPr/>
        </p:nvSpPr>
        <p:spPr bwMode="auto">
          <a:xfrm>
            <a:off x="-2328" y="1277306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16/36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00" y="-27383"/>
            <a:ext cx="9142600" cy="1872207"/>
            <a:chOff x="1400" y="0"/>
            <a:chExt cx="10692000" cy="2286270"/>
          </a:xfrm>
        </p:grpSpPr>
        <p:sp>
          <p:nvSpPr>
            <p:cNvPr id="3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6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76056" y="33265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764704"/>
            <a:ext cx="283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Синтетическая биология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1810559"/>
            <a:ext cx="86709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Междисциплинарный центр перспективных биомедицинских исследований «Дизайн </a:t>
            </a:r>
          </a:p>
          <a:p>
            <a:pPr marL="342900" indent="-342900"/>
            <a:r>
              <a:rPr lang="ru-RU" sz="1600" dirty="0" smtClean="0"/>
              <a:t>      живых систем"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компьютерной </a:t>
            </a:r>
            <a:r>
              <a:rPr lang="ru-RU" sz="1600" dirty="0" err="1" smtClean="0"/>
              <a:t>геномики</a:t>
            </a:r>
            <a:endParaRPr lang="ru-RU" sz="1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0000FF"/>
                </a:solidFill>
              </a:rPr>
              <a:t>Лаборатория компьютерной </a:t>
            </a:r>
            <a:r>
              <a:rPr lang="ru-RU" sz="1600" i="1" dirty="0" err="1" smtClean="0">
                <a:solidFill>
                  <a:srgbClr val="0000FF"/>
                </a:solidFill>
              </a:rPr>
              <a:t>транскриптомики</a:t>
            </a:r>
            <a:r>
              <a:rPr lang="ru-RU" sz="1600" i="1" dirty="0" smtClean="0">
                <a:solidFill>
                  <a:srgbClr val="0000FF"/>
                </a:solidFill>
              </a:rPr>
              <a:t> и эволюционной </a:t>
            </a:r>
            <a:r>
              <a:rPr lang="ru-RU" sz="1600" i="1" dirty="0" err="1" smtClean="0">
                <a:solidFill>
                  <a:srgbClr val="0000FF"/>
                </a:solidFill>
              </a:rPr>
              <a:t>биоинформатики</a:t>
            </a:r>
            <a:endParaRPr lang="ru-RU" sz="16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геномных технологий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/>
              <a:t>Лаборатория структурной </a:t>
            </a:r>
            <a:r>
              <a:rPr lang="ru-RU" sz="1600" b="1" dirty="0" err="1" smtClean="0"/>
              <a:t>биоинформатики</a:t>
            </a:r>
            <a:r>
              <a:rPr lang="ru-RU" sz="1600" b="1" dirty="0" smtClean="0"/>
              <a:t> и молекулярного моделирования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теоретической и прикладной функциональной </a:t>
            </a:r>
            <a:r>
              <a:rPr lang="ru-RU" sz="1600" dirty="0" err="1" smtClean="0"/>
              <a:t>геномики</a:t>
            </a:r>
            <a:endParaRPr lang="ru-RU" sz="1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/>
              <a:t>Лаборатория </a:t>
            </a:r>
            <a:r>
              <a:rPr lang="ru-RU" sz="1600" b="1" dirty="0" err="1" smtClean="0"/>
              <a:t>бионанотехнологии</a:t>
            </a:r>
            <a:r>
              <a:rPr lang="ru-RU" sz="1600" b="1" dirty="0" smtClean="0"/>
              <a:t>, микробиологии и вирусологии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защитно-репарационных систем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</a:t>
            </a:r>
            <a:r>
              <a:rPr lang="ru-RU" sz="1600" dirty="0" err="1" smtClean="0"/>
              <a:t>палеогеномики</a:t>
            </a:r>
            <a:endParaRPr lang="ru-RU" sz="1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строения, свойств и механизмов реакций органических соединений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Лаборатория структурной, функциональной и сравнительной </a:t>
            </a:r>
            <a:r>
              <a:rPr lang="ru-RU" sz="1600" dirty="0" err="1" smtClean="0"/>
              <a:t>геномики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5171708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Грант Правительства РФ для государственной поддержки научных </a:t>
            </a:r>
          </a:p>
          <a:p>
            <a:r>
              <a:rPr lang="ru-RU" sz="1600" dirty="0" smtClean="0"/>
              <a:t>исследований, проводимых под руководством ведущих ученых (</a:t>
            </a:r>
            <a:r>
              <a:rPr lang="ru-RU" sz="1600" dirty="0" err="1" smtClean="0"/>
              <a:t>мегагрант</a:t>
            </a:r>
            <a:r>
              <a:rPr lang="ru-RU" sz="1600" dirty="0" smtClean="0"/>
              <a:t>).</a:t>
            </a:r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Неменделевское</a:t>
            </a:r>
            <a:r>
              <a:rPr lang="ru-RU" sz="1600" dirty="0" smtClean="0"/>
              <a:t> наследование: консервативные механизмы генетического импринтинга. </a:t>
            </a:r>
            <a:r>
              <a:rPr lang="ru-RU" sz="1600" dirty="0" err="1" smtClean="0"/>
              <a:t>Сингх</a:t>
            </a:r>
            <a:r>
              <a:rPr lang="ru-RU" sz="1600" dirty="0" smtClean="0"/>
              <a:t> П, </a:t>
            </a:r>
            <a:r>
              <a:rPr lang="ru-RU" sz="1600" dirty="0" err="1" smtClean="0"/>
              <a:t>Белякин</a:t>
            </a:r>
            <a:r>
              <a:rPr lang="ru-RU" sz="1600" dirty="0" smtClean="0"/>
              <a:t> СН. </a:t>
            </a:r>
            <a:endParaRPr lang="ru-RU" dirty="0"/>
          </a:p>
        </p:txBody>
      </p:sp>
      <p:pic>
        <p:nvPicPr>
          <p:cNvPr id="71682" name="Picture 2" descr="https://www.mcb.nsc.ru/sites/mcb.nsc.ru/files/fck/fckimage/belyak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1"/>
            <a:ext cx="1656184" cy="1656185"/>
          </a:xfrm>
          <a:prstGeom prst="rect">
            <a:avLst/>
          </a:prstGeom>
          <a:noFill/>
        </p:spPr>
      </p:pic>
      <p:sp>
        <p:nvSpPr>
          <p:cNvPr id="17" name="Freeform 30"/>
          <p:cNvSpPr>
            <a:spLocks noChangeAspect="1"/>
          </p:cNvSpPr>
          <p:nvPr/>
        </p:nvSpPr>
        <p:spPr bwMode="auto">
          <a:xfrm>
            <a:off x="1550" y="1320036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17/36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00" y="10441"/>
            <a:ext cx="9142600" cy="1872207"/>
            <a:chOff x="1400" y="0"/>
            <a:chExt cx="10692000" cy="2286270"/>
          </a:xfrm>
        </p:grpSpPr>
        <p:sp>
          <p:nvSpPr>
            <p:cNvPr id="3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6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76056" y="33265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0" y="1628775"/>
            <a:ext cx="9144001" cy="5229225"/>
            <a:chOff x="0" y="1026"/>
            <a:chExt cx="5760" cy="3294"/>
          </a:xfrm>
        </p:grpSpPr>
        <p:pic>
          <p:nvPicPr>
            <p:cNvPr id="15" name="Picture 13" descr="20160118_1025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850"/>
              <a:ext cx="2450" cy="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 descr="20160118_102535_cad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52" y="2755"/>
              <a:ext cx="2208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2" descr="20151224_174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1737" y="1488"/>
              <a:ext cx="2314" cy="1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040" y="2549664"/>
            <a:ext cx="3250794" cy="195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30"/>
          <p:cNvSpPr>
            <a:spLocks noChangeAspect="1"/>
          </p:cNvSpPr>
          <p:nvPr/>
        </p:nvSpPr>
        <p:spPr bwMode="auto">
          <a:xfrm>
            <a:off x="10096" y="1340768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956004"/>
            <a:ext cx="2051720" cy="341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18/36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00" y="-27383"/>
            <a:ext cx="9142600" cy="1872207"/>
            <a:chOff x="1400" y="0"/>
            <a:chExt cx="10692000" cy="2286270"/>
          </a:xfrm>
        </p:grpSpPr>
        <p:sp>
          <p:nvSpPr>
            <p:cNvPr id="3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6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76056" y="33265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13" name="Freeform 30"/>
          <p:cNvSpPr>
            <a:spLocks noChangeAspect="1"/>
          </p:cNvSpPr>
          <p:nvPr/>
        </p:nvSpPr>
        <p:spPr bwMode="auto">
          <a:xfrm>
            <a:off x="10096" y="1299240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87624" y="1628800"/>
            <a:ext cx="6977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Другие возможности, предоставляемые факультету программой 5-100 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8174" y="2186855"/>
            <a:ext cx="893033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Программа академической мобильности ФЕН из средств САЕ </a:t>
            </a:r>
            <a:r>
              <a:rPr lang="en-US" sz="1600" dirty="0" smtClean="0"/>
              <a:t>~ 60 </a:t>
            </a:r>
            <a:r>
              <a:rPr lang="ru-RU" sz="1600" dirty="0" smtClean="0"/>
              <a:t>поездок студентов </a:t>
            </a:r>
          </a:p>
          <a:p>
            <a:pPr marL="342900" indent="-342900"/>
            <a:r>
              <a:rPr lang="ru-RU" sz="1600" dirty="0" smtClean="0"/>
              <a:t>в год (+ 40 за средства ФЕН), поддержка поездок преподавателей (3-4 млн. р. в год).</a:t>
            </a:r>
          </a:p>
          <a:p>
            <a:pPr marL="342900" indent="-342900"/>
            <a:r>
              <a:rPr lang="ru-RU" sz="1600" dirty="0" smtClean="0"/>
              <a:t>2. Обеспечение работы практикумов расходными материалами; в меньшей  степени – </a:t>
            </a:r>
          </a:p>
          <a:p>
            <a:pPr marL="342900" indent="-342900"/>
            <a:r>
              <a:rPr lang="ru-RU" sz="1600" dirty="0" smtClean="0"/>
              <a:t>малым лабораторным оборудованием (3-4 млн. р. в год). </a:t>
            </a:r>
          </a:p>
          <a:p>
            <a:pPr marL="342900" indent="-342900"/>
            <a:r>
              <a:rPr lang="ru-RU" sz="1600" dirty="0" smtClean="0"/>
              <a:t>3. Приобретение комплекта оборудования  для вновь создаваемого </a:t>
            </a:r>
            <a:r>
              <a:rPr lang="ru-RU" sz="1600" u="sng" dirty="0" smtClean="0"/>
              <a:t>общего</a:t>
            </a:r>
            <a:r>
              <a:rPr lang="ru-RU" sz="1600" dirty="0" smtClean="0"/>
              <a:t> практикума по </a:t>
            </a:r>
          </a:p>
          <a:p>
            <a:pPr marL="342900" indent="-342900"/>
            <a:r>
              <a:rPr lang="ru-RU" sz="1600" dirty="0" smtClean="0"/>
              <a:t>неорганической химии на базе ИНХ СО РАН (6,5 млн. р., 2017 г)</a:t>
            </a:r>
          </a:p>
          <a:p>
            <a:pPr marL="342900" indent="-342900"/>
            <a:r>
              <a:rPr lang="ru-RU" sz="1600" dirty="0" smtClean="0"/>
              <a:t>4. Выплаты специальных стипендий ФЕН обучающимся за заслуги (</a:t>
            </a:r>
            <a:r>
              <a:rPr lang="en-US" sz="1600" dirty="0" smtClean="0"/>
              <a:t>~ 2 </a:t>
            </a:r>
            <a:r>
              <a:rPr lang="ru-RU" sz="1600" dirty="0" smtClean="0"/>
              <a:t>млн. р. в год</a:t>
            </a:r>
            <a:r>
              <a:rPr lang="en-US" sz="1600" dirty="0" smtClean="0"/>
              <a:t>)</a:t>
            </a:r>
            <a:r>
              <a:rPr lang="ru-RU" sz="1600" dirty="0" smtClean="0"/>
              <a:t>.</a:t>
            </a:r>
          </a:p>
          <a:p>
            <a:pPr marL="342900" indent="-342900"/>
            <a:r>
              <a:rPr lang="ru-RU" sz="1600" dirty="0" smtClean="0"/>
              <a:t>5. Поддержка «института </a:t>
            </a:r>
            <a:r>
              <a:rPr lang="ru-RU" sz="1600" dirty="0" smtClean="0"/>
              <a:t>куратор </a:t>
            </a:r>
            <a:r>
              <a:rPr lang="ru-RU" sz="1600" dirty="0" smtClean="0"/>
              <a:t>ФЕН» (</a:t>
            </a:r>
            <a:r>
              <a:rPr lang="en-US" sz="1600" dirty="0" smtClean="0"/>
              <a:t>~</a:t>
            </a:r>
            <a:r>
              <a:rPr lang="ru-RU" sz="1600" dirty="0" smtClean="0"/>
              <a:t>200 тыс. р. в год).</a:t>
            </a:r>
          </a:p>
          <a:p>
            <a:pPr marL="342900" indent="-342900"/>
            <a:r>
              <a:rPr lang="ru-RU" sz="1600" dirty="0" smtClean="0"/>
              <a:t>6. Возможность приглашения для работы на факультет иностранных преподавателей.</a:t>
            </a:r>
          </a:p>
          <a:p>
            <a:pPr marL="342900" indent="-342900"/>
            <a:r>
              <a:rPr lang="ru-RU" sz="1600" dirty="0" smtClean="0"/>
              <a:t>7. Материальной поддержки сотрудников ФЕН (в первую очередь УВП) – при наличии </a:t>
            </a:r>
          </a:p>
          <a:p>
            <a:pPr marL="342900" indent="-342900"/>
            <a:r>
              <a:rPr lang="ru-RU" sz="1600" dirty="0" smtClean="0"/>
              <a:t>возможности.</a:t>
            </a:r>
          </a:p>
          <a:p>
            <a:pPr marL="342900" indent="-342900"/>
            <a:r>
              <a:rPr lang="ru-RU" sz="1600" dirty="0" smtClean="0"/>
              <a:t>8. Возможность поддержки конференций, проводимых совместно НГУ и институтами ННЦ.</a:t>
            </a:r>
          </a:p>
          <a:p>
            <a:pPr marL="342900" indent="-342900"/>
            <a:r>
              <a:rPr lang="ru-RU" sz="1600" dirty="0" smtClean="0"/>
              <a:t>9. Оборудован склад химических реактивов ФЕН, которым следует пользоваться</a:t>
            </a:r>
          </a:p>
          <a:p>
            <a:pPr marL="342900" indent="-342900"/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19/36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288925" y="260350"/>
          <a:ext cx="7667625" cy="5130800"/>
        </p:xfrm>
        <a:graphic>
          <a:graphicData uri="http://schemas.openxmlformats.org/presentationml/2006/ole">
            <p:oleObj spid="_x0000_s35845" name="Диаграмма" r:id="rId3" imgW="4591170" imgH="3066908" progId="MSGraph.Chart.8">
              <p:embed/>
            </p:oleObj>
          </a:graphicData>
        </a:graphic>
      </p:graphicFrame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535238" y="188913"/>
            <a:ext cx="440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Демографическая ситуация в стране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8539385" y="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2/36</a:t>
            </a:r>
            <a:endParaRPr lang="ru-RU" b="1" i="1" dirty="0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539750" y="5084763"/>
            <a:ext cx="3024188" cy="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400" y="-27383"/>
            <a:ext cx="9142600" cy="1872207"/>
            <a:chOff x="1400" y="0"/>
            <a:chExt cx="10692000" cy="2286270"/>
          </a:xfrm>
        </p:grpSpPr>
        <p:sp>
          <p:nvSpPr>
            <p:cNvPr id="4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7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76056" y="33265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Программа 5-100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14" name="Freeform 30"/>
          <p:cNvSpPr>
            <a:spLocks noChangeAspect="1"/>
          </p:cNvSpPr>
          <p:nvPr/>
        </p:nvSpPr>
        <p:spPr bwMode="auto">
          <a:xfrm>
            <a:off x="10096" y="1299240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19/36</a:t>
            </a:r>
            <a:endParaRPr lang="ru-RU" b="1" i="1" dirty="0"/>
          </a:p>
        </p:txBody>
      </p:sp>
      <p:pic>
        <p:nvPicPr>
          <p:cNvPr id="18" name="Рисунок 17" descr="20180112_135808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5390"/>
            <a:ext cx="9144000" cy="5592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AM_0781-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956376" cy="53042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6863" y="692696"/>
            <a:ext cx="857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Биологи НГУ вернулись из Москвы с «золотом» и «серебром» Студенческого </a:t>
            </a:r>
            <a:endParaRPr lang="en-US" dirty="0" smtClean="0"/>
          </a:p>
          <a:p>
            <a:r>
              <a:rPr lang="ru-RU" dirty="0" smtClean="0"/>
              <a:t>биологического турнира</a:t>
            </a:r>
            <a:r>
              <a:rPr lang="en-US" dirty="0" smtClean="0"/>
              <a:t> (</a:t>
            </a:r>
            <a:r>
              <a:rPr lang="ru-RU" dirty="0" smtClean="0"/>
              <a:t>09.02.2018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0523" y="384919"/>
            <a:ext cx="4153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https://</a:t>
            </a:r>
            <a:r>
              <a:rPr lang="en-US" sz="1400" b="1" dirty="0" smtClean="0">
                <a:solidFill>
                  <a:srgbClr val="0000FF"/>
                </a:solidFill>
              </a:rPr>
              <a:t>www.nsu.ru/n/media/news/obrazovanie/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19/36</a:t>
            </a:r>
            <a:endParaRPr lang="ru-RU" b="1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171393" y="188913"/>
            <a:ext cx="5940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Совместный китайско-российский институт (КРИ)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28600" y="2636838"/>
            <a:ext cx="2005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u="sng">
                <a:solidFill>
                  <a:schemeClr val="accent2"/>
                </a:solidFill>
              </a:rPr>
              <a:t>История вопроса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0" y="2997200"/>
            <a:ext cx="8558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 Первый визит делегации ФЕН в Хэйлунцзянский университет (ХУ) – </a:t>
            </a:r>
            <a:r>
              <a:rPr lang="ru-RU" b="1">
                <a:solidFill>
                  <a:schemeClr val="accent2"/>
                </a:solidFill>
              </a:rPr>
              <a:t>12.2010 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30163" y="3382963"/>
            <a:ext cx="82724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Подписание соглашения между НГУ и ХУ о сотрудничестве </a:t>
            </a:r>
          </a:p>
          <a:p>
            <a:r>
              <a:rPr lang="ru-RU"/>
              <a:t>в рамках совместного китайско-российского института (КРИ) по подготовке </a:t>
            </a:r>
          </a:p>
          <a:p>
            <a:r>
              <a:rPr lang="ru-RU"/>
              <a:t>специалистов – </a:t>
            </a:r>
            <a:r>
              <a:rPr lang="ru-RU" b="1">
                <a:solidFill>
                  <a:schemeClr val="accent2"/>
                </a:solidFill>
              </a:rPr>
              <a:t>04.2011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4925" y="4364038"/>
            <a:ext cx="8475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Первый набор бакалавров в КРИ по шести направлениям (химия, биология, </a:t>
            </a:r>
          </a:p>
          <a:p>
            <a:r>
              <a:rPr lang="ru-RU" dirty="0"/>
              <a:t>математика, физика, экономика, юриспруденция) по 30 студентов – </a:t>
            </a:r>
            <a:r>
              <a:rPr lang="ru-RU" b="1" dirty="0">
                <a:solidFill>
                  <a:schemeClr val="accent2"/>
                </a:solidFill>
              </a:rPr>
              <a:t>09.2011</a:t>
            </a:r>
          </a:p>
        </p:txBody>
      </p:sp>
      <p:pic>
        <p:nvPicPr>
          <p:cNvPr id="45065" name="Picture 9" descr="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836613"/>
            <a:ext cx="1428750" cy="1428750"/>
          </a:xfrm>
          <a:prstGeom prst="rect">
            <a:avLst/>
          </a:prstGeom>
          <a:noFill/>
        </p:spPr>
      </p:pic>
      <p:pic>
        <p:nvPicPr>
          <p:cNvPr id="45066" name="Picture 10" descr="флаг_китай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981075"/>
            <a:ext cx="1219200" cy="1219200"/>
          </a:xfrm>
          <a:prstGeom prst="rect">
            <a:avLst/>
          </a:prstGeom>
          <a:noFill/>
        </p:spPr>
      </p:pic>
      <p:pic>
        <p:nvPicPr>
          <p:cNvPr id="45067" name="Picture 11" descr="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52513"/>
            <a:ext cx="1643062" cy="1216025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1907704" y="1196752"/>
            <a:ext cx="2654299" cy="1012825"/>
            <a:chOff x="703263" y="636588"/>
            <a:chExt cx="2654299" cy="1012825"/>
          </a:xfrm>
        </p:grpSpPr>
        <p:sp>
          <p:nvSpPr>
            <p:cNvPr id="14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20/36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979613" y="333375"/>
            <a:ext cx="500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Направления подготовки в КРИ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6725" y="1555750"/>
            <a:ext cx="1079500" cy="431800"/>
            <a:chOff x="1519" y="1706"/>
            <a:chExt cx="680" cy="272"/>
          </a:xfrm>
        </p:grpSpPr>
        <p:sp>
          <p:nvSpPr>
            <p:cNvPr id="4113" name="AutoShape 17"/>
            <p:cNvSpPr>
              <a:spLocks noChangeArrowheads="1"/>
            </p:cNvSpPr>
            <p:nvPr/>
          </p:nvSpPr>
          <p:spPr bwMode="auto">
            <a:xfrm>
              <a:off x="1519" y="1706"/>
              <a:ext cx="680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1552" y="1719"/>
              <a:ext cx="6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accent2"/>
                  </a:solidFill>
                </a:rPr>
                <a:t>Химия 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020272" y="1556792"/>
            <a:ext cx="1368425" cy="431800"/>
            <a:chOff x="1805" y="2840"/>
            <a:chExt cx="862" cy="272"/>
          </a:xfrm>
        </p:grpSpPr>
        <p:sp>
          <p:nvSpPr>
            <p:cNvPr id="4119" name="AutoShape 23"/>
            <p:cNvSpPr>
              <a:spLocks noChangeArrowheads="1"/>
            </p:cNvSpPr>
            <p:nvPr/>
          </p:nvSpPr>
          <p:spPr bwMode="auto">
            <a:xfrm>
              <a:off x="1805" y="2840"/>
              <a:ext cx="862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1824" y="2853"/>
              <a:ext cx="8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accent2"/>
                  </a:solidFill>
                </a:rPr>
                <a:t>Биология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876256" y="2348880"/>
            <a:ext cx="1584325" cy="431800"/>
            <a:chOff x="3086" y="1661"/>
            <a:chExt cx="998" cy="272"/>
          </a:xfrm>
        </p:grpSpPr>
        <p:sp>
          <p:nvSpPr>
            <p:cNvPr id="4114" name="AutoShape 18"/>
            <p:cNvSpPr>
              <a:spLocks noChangeArrowheads="1"/>
            </p:cNvSpPr>
            <p:nvPr/>
          </p:nvSpPr>
          <p:spPr bwMode="auto">
            <a:xfrm>
              <a:off x="3086" y="1661"/>
              <a:ext cx="998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3094" y="1673"/>
              <a:ext cx="9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accent2"/>
                  </a:solidFill>
                </a:rPr>
                <a:t>Математика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66725" y="2347913"/>
            <a:ext cx="1079500" cy="431800"/>
            <a:chOff x="3257" y="2659"/>
            <a:chExt cx="680" cy="272"/>
          </a:xfrm>
        </p:grpSpPr>
        <p:sp>
          <p:nvSpPr>
            <p:cNvPr id="4117" name="AutoShape 21"/>
            <p:cNvSpPr>
              <a:spLocks noChangeArrowheads="1"/>
            </p:cNvSpPr>
            <p:nvPr/>
          </p:nvSpPr>
          <p:spPr bwMode="auto">
            <a:xfrm>
              <a:off x="3257" y="2659"/>
              <a:ext cx="680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3276" y="2671"/>
              <a:ext cx="6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chemeClr val="accent2"/>
                  </a:solidFill>
                </a:rPr>
                <a:t>Физика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95288" y="3068638"/>
            <a:ext cx="1512887" cy="431800"/>
            <a:chOff x="2744" y="3339"/>
            <a:chExt cx="953" cy="272"/>
          </a:xfrm>
        </p:grpSpPr>
        <p:sp>
          <p:nvSpPr>
            <p:cNvPr id="4121" name="AutoShape 25"/>
            <p:cNvSpPr>
              <a:spLocks noChangeArrowheads="1"/>
            </p:cNvSpPr>
            <p:nvPr/>
          </p:nvSpPr>
          <p:spPr bwMode="auto">
            <a:xfrm>
              <a:off x="2744" y="3339"/>
              <a:ext cx="953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2777" y="3352"/>
              <a:ext cx="9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chemeClr val="accent2"/>
                  </a:solidFill>
                </a:rPr>
                <a:t>Экономика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6588125" y="2997200"/>
            <a:ext cx="2087563" cy="431800"/>
            <a:chOff x="909" y="3692"/>
            <a:chExt cx="1315" cy="272"/>
          </a:xfrm>
        </p:grpSpPr>
        <p:sp>
          <p:nvSpPr>
            <p:cNvPr id="4123" name="AutoShape 27"/>
            <p:cNvSpPr>
              <a:spLocks noChangeArrowheads="1"/>
            </p:cNvSpPr>
            <p:nvPr/>
          </p:nvSpPr>
          <p:spPr bwMode="auto">
            <a:xfrm>
              <a:off x="909" y="3692"/>
              <a:ext cx="1315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917" y="3715"/>
              <a:ext cx="129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chemeClr val="accent2"/>
                  </a:solidFill>
                </a:rPr>
                <a:t>Юриспруденция</a:t>
              </a:r>
            </a:p>
          </p:txBody>
        </p:sp>
      </p:grp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2916238" y="981075"/>
            <a:ext cx="280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Уровень - бакалавриат</a:t>
            </a:r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5867400" y="3789363"/>
            <a:ext cx="2879725" cy="0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36" name="Line 40"/>
          <p:cNvSpPr>
            <a:spLocks noChangeShapeType="1"/>
          </p:cNvSpPr>
          <p:nvPr/>
        </p:nvSpPr>
        <p:spPr bwMode="auto">
          <a:xfrm>
            <a:off x="250825" y="3716338"/>
            <a:ext cx="2879725" cy="0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159125" y="1412776"/>
            <a:ext cx="2881313" cy="2808287"/>
            <a:chOff x="1990" y="935"/>
            <a:chExt cx="1815" cy="1769"/>
          </a:xfrm>
        </p:grpSpPr>
        <p:sp>
          <p:nvSpPr>
            <p:cNvPr id="4140" name="Oval 44"/>
            <p:cNvSpPr>
              <a:spLocks noChangeArrowheads="1"/>
            </p:cNvSpPr>
            <p:nvPr/>
          </p:nvSpPr>
          <p:spPr bwMode="auto">
            <a:xfrm>
              <a:off x="1990" y="935"/>
              <a:ext cx="1815" cy="1769"/>
            </a:xfrm>
            <a:prstGeom prst="ellipse">
              <a:avLst/>
            </a:prstGeom>
            <a:gradFill rotWithShape="1">
              <a:gsLst>
                <a:gs pos="0">
                  <a:srgbClr val="B5DEE9"/>
                </a:gs>
                <a:gs pos="100000">
                  <a:srgbClr val="B5DEE9">
                    <a:gamma/>
                    <a:shade val="6705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37" name="WordArt 41"/>
            <p:cNvSpPr>
              <a:spLocks noChangeArrowheads="1" noChangeShapeType="1" noTextEdit="1"/>
            </p:cNvSpPr>
            <p:nvPr/>
          </p:nvSpPr>
          <p:spPr bwMode="auto">
            <a:xfrm rot="241809">
              <a:off x="2361" y="1162"/>
              <a:ext cx="1199" cy="102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Русский </a:t>
              </a:r>
            </a:p>
          </p:txBody>
        </p:sp>
        <p:sp>
          <p:nvSpPr>
            <p:cNvPr id="4138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2472" y="2296"/>
              <a:ext cx="862" cy="32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Times New Roman"/>
                  <a:cs typeface="Times New Roman"/>
                </a:rPr>
                <a:t>язык</a:t>
              </a:r>
            </a:p>
          </p:txBody>
        </p:sp>
        <p:sp>
          <p:nvSpPr>
            <p:cNvPr id="4139" name="Text Box 43"/>
            <p:cNvSpPr txBox="1">
              <a:spLocks noChangeArrowheads="1"/>
            </p:cNvSpPr>
            <p:nvPr/>
          </p:nvSpPr>
          <p:spPr bwMode="auto">
            <a:xfrm>
              <a:off x="2789" y="1525"/>
              <a:ext cx="26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5400" b="1">
                  <a:solidFill>
                    <a:srgbClr val="CC6600"/>
                  </a:solidFill>
                </a:rPr>
                <a:t>!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51520" y="4365104"/>
            <a:ext cx="879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Ежегодный набор на первый курс </a:t>
            </a:r>
            <a:r>
              <a:rPr lang="en-US" sz="1600" b="1" dirty="0" smtClean="0"/>
              <a:t>~</a:t>
            </a:r>
            <a:r>
              <a:rPr lang="ru-RU" sz="1600" b="1" dirty="0" smtClean="0"/>
              <a:t> 30 человек на каждое направление (</a:t>
            </a:r>
            <a:r>
              <a:rPr lang="en-US" sz="1600" b="1" dirty="0" smtClean="0">
                <a:latin typeface="Symbol" pitchFamily="18" charset="2"/>
              </a:rPr>
              <a:t>S </a:t>
            </a:r>
            <a:r>
              <a:rPr lang="en-US" sz="1600" b="1" dirty="0" smtClean="0">
                <a:latin typeface="+mj-lt"/>
              </a:rPr>
              <a:t>180)</a:t>
            </a:r>
            <a:r>
              <a:rPr lang="ru-RU" sz="1600" b="1" dirty="0" smtClean="0"/>
              <a:t> </a:t>
            </a:r>
            <a:endParaRPr lang="en-US" sz="1600" b="1" dirty="0" smtClean="0"/>
          </a:p>
          <a:p>
            <a:r>
              <a:rPr lang="ru-RU" sz="1600" b="1" dirty="0" smtClean="0"/>
              <a:t>Общая численность обучающихся в настоящее время в </a:t>
            </a:r>
            <a:r>
              <a:rPr lang="ru-RU" sz="1600" b="1" dirty="0" err="1" smtClean="0"/>
              <a:t>бакалавриате</a:t>
            </a:r>
            <a:r>
              <a:rPr lang="ru-RU" sz="1600" b="1" dirty="0" smtClean="0"/>
              <a:t> </a:t>
            </a:r>
            <a:r>
              <a:rPr lang="en-US" sz="1600" b="1" dirty="0" smtClean="0"/>
              <a:t>~720 </a:t>
            </a:r>
            <a:r>
              <a:rPr lang="ru-RU" sz="1600" b="1" dirty="0" smtClean="0"/>
              <a:t>человек </a:t>
            </a: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71669" y="5373216"/>
            <a:ext cx="516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Направление «Химия» - Емельянов В.А</a:t>
            </a:r>
          </a:p>
          <a:p>
            <a:r>
              <a:rPr lang="ru-RU" dirty="0" smtClean="0"/>
              <a:t>Направление «Биология» – Шестопалова Л.В.</a:t>
            </a:r>
            <a:endParaRPr lang="ru-RU" dirty="0"/>
          </a:p>
        </p:txBody>
      </p:sp>
      <p:sp>
        <p:nvSpPr>
          <p:cNvPr id="33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21/36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332656"/>
            <a:ext cx="839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Учебные планы по всем шести направлениям разработаны совместно НГУ и ХУ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971436"/>
            <a:ext cx="600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Обучение в </a:t>
            </a:r>
            <a:r>
              <a:rPr lang="ru-RU" b="1" dirty="0" err="1" smtClean="0"/>
              <a:t>бакалавриате</a:t>
            </a:r>
            <a:r>
              <a:rPr lang="ru-RU" b="1" dirty="0" smtClean="0"/>
              <a:t> – 4 года по схеме 2+1+1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1412776"/>
            <a:ext cx="8108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 smtClean="0"/>
              <a:t>Первый год (Харбин)</a:t>
            </a:r>
            <a:r>
              <a:rPr lang="ru-RU" sz="1600" dirty="0" smtClean="0"/>
              <a:t> – преимущественно изучение русского языка + дисциплины, </a:t>
            </a:r>
          </a:p>
          <a:p>
            <a:r>
              <a:rPr lang="ru-RU" sz="1600" dirty="0" smtClean="0"/>
              <a:t>преподаваемые китайскими преподавателями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1988840"/>
            <a:ext cx="7576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 smtClean="0"/>
              <a:t>Второй год (Харбин)</a:t>
            </a:r>
            <a:r>
              <a:rPr lang="ru-RU" sz="1600" dirty="0" smtClean="0"/>
              <a:t> – продолжение изучения русского языка + дисциплины, </a:t>
            </a:r>
          </a:p>
          <a:p>
            <a:r>
              <a:rPr lang="ru-RU" sz="1600" dirty="0" smtClean="0"/>
              <a:t>преподаваемые китайскими преподавателями </a:t>
            </a:r>
            <a:r>
              <a:rPr lang="ru-RU" sz="1600" b="1" dirty="0" smtClean="0"/>
              <a:t>+ предметы специализации, </a:t>
            </a:r>
          </a:p>
          <a:p>
            <a:r>
              <a:rPr lang="ru-RU" sz="1600" b="1" dirty="0" smtClean="0"/>
              <a:t>читаемые преподавателями НГУ 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2924944"/>
            <a:ext cx="6729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 smtClean="0"/>
              <a:t>Третий год (</a:t>
            </a:r>
            <a:r>
              <a:rPr lang="ru-RU" sz="1600" b="1" u="sng" dirty="0" smtClean="0"/>
              <a:t>Новосибирск</a:t>
            </a:r>
            <a:r>
              <a:rPr lang="ru-RU" sz="1600" u="sng" dirty="0" smtClean="0"/>
              <a:t>)</a:t>
            </a:r>
            <a:r>
              <a:rPr lang="ru-RU" sz="1600" dirty="0" smtClean="0"/>
              <a:t> – продолжение изучения русского языка </a:t>
            </a:r>
          </a:p>
          <a:p>
            <a:r>
              <a:rPr lang="ru-RU" sz="1600" b="1" dirty="0" smtClean="0"/>
              <a:t>+ предметы специализации, читаемые преподавателями НГУ </a:t>
            </a:r>
          </a:p>
          <a:p>
            <a:r>
              <a:rPr lang="ru-RU" sz="1600" b="1" dirty="0" smtClean="0"/>
              <a:t>+ институтская практика (химия и биология) 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3789040"/>
            <a:ext cx="7923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 smtClean="0"/>
              <a:t>Четвертый год (Харбин)</a:t>
            </a:r>
            <a:r>
              <a:rPr lang="ru-RU" sz="1600" dirty="0" smtClean="0"/>
              <a:t> – продолжение изучения русского языка + дисциплины, </a:t>
            </a:r>
          </a:p>
          <a:p>
            <a:r>
              <a:rPr lang="ru-RU" sz="1600" dirty="0" smtClean="0"/>
              <a:t>преподаваемые китайскими преподавателями </a:t>
            </a:r>
            <a:r>
              <a:rPr lang="ru-RU" sz="1600" b="1" dirty="0" smtClean="0"/>
              <a:t>+ предметы специализации, </a:t>
            </a:r>
          </a:p>
          <a:p>
            <a:r>
              <a:rPr lang="ru-RU" sz="1600" b="1" dirty="0" smtClean="0"/>
              <a:t>читаемые преподавателями НГУ.</a:t>
            </a:r>
            <a:r>
              <a:rPr lang="ru-RU" sz="1600" dirty="0" smtClean="0"/>
              <a:t> Защита дипломной работы.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1301" y="4653136"/>
            <a:ext cx="8905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Большая часть дисциплин специализации студентам КРИ читается преподавателями НГУ </a:t>
            </a:r>
          </a:p>
          <a:p>
            <a:r>
              <a:rPr lang="ru-RU" sz="1600" dirty="0" smtClean="0"/>
              <a:t>(на русском языке) как в Харбине, так и в Новосибирске.</a:t>
            </a:r>
            <a:r>
              <a:rPr lang="ru-RU" sz="1600" b="1" dirty="0" smtClean="0"/>
              <a:t> Около 30 преподавателей ФЕН </a:t>
            </a:r>
          </a:p>
          <a:p>
            <a:r>
              <a:rPr lang="ru-RU" sz="1600" b="1" dirty="0" smtClean="0"/>
              <a:t>НГУ ежегодно выезжает в Харбин для этой цели.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22/36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00338" y="188913"/>
            <a:ext cx="3441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Учебный процесс в Харбине</a:t>
            </a:r>
          </a:p>
        </p:txBody>
      </p:sp>
      <p:pic>
        <p:nvPicPr>
          <p:cNvPr id="12294" name="Picture 6" descr="DSC007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981075"/>
            <a:ext cx="3425825" cy="2570163"/>
          </a:xfrm>
          <a:prstGeom prst="rect">
            <a:avLst/>
          </a:prstGeom>
          <a:noFill/>
        </p:spPr>
      </p:pic>
      <p:pic>
        <p:nvPicPr>
          <p:cNvPr id="12295" name="Picture 7" descr="семинар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300" y="908050"/>
            <a:ext cx="4984750" cy="2803525"/>
          </a:xfrm>
          <a:prstGeom prst="rect">
            <a:avLst/>
          </a:prstGeom>
          <a:noFill/>
        </p:spPr>
      </p:pic>
      <p:pic>
        <p:nvPicPr>
          <p:cNvPr id="12296" name="Picture 8" descr="DSC012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825"/>
            <a:ext cx="4400550" cy="2924175"/>
          </a:xfrm>
          <a:prstGeom prst="rect">
            <a:avLst/>
          </a:prstGeom>
          <a:noFill/>
        </p:spPr>
      </p:pic>
      <p:pic>
        <p:nvPicPr>
          <p:cNvPr id="12297" name="Picture 9" descr="DSC012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0575" y="4005263"/>
            <a:ext cx="4292600" cy="2852737"/>
          </a:xfrm>
          <a:prstGeom prst="rect">
            <a:avLst/>
          </a:prstGeom>
          <a:noFill/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23/36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68313" y="160338"/>
            <a:ext cx="8626475" cy="5435600"/>
            <a:chOff x="295" y="101"/>
            <a:chExt cx="5434" cy="3424"/>
          </a:xfrm>
        </p:grpSpPr>
        <p:pic>
          <p:nvPicPr>
            <p:cNvPr id="13316" name="Picture 4" descr="DSC_94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5" y="101"/>
              <a:ext cx="4218" cy="3186"/>
            </a:xfrm>
            <a:prstGeom prst="rect">
              <a:avLst/>
            </a:prstGeom>
            <a:noFill/>
          </p:spPr>
        </p:pic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295" y="3294"/>
              <a:ext cx="54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chemeClr val="accent2"/>
                  </a:solidFill>
                </a:rPr>
                <a:t>3 года открытия Китайско-российского института (Харбин, 5 июня 2014 г) 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3213100"/>
            <a:ext cx="9144000" cy="3644900"/>
            <a:chOff x="0" y="2024"/>
            <a:chExt cx="5760" cy="2296"/>
          </a:xfrm>
        </p:grpSpPr>
        <p:pic>
          <p:nvPicPr>
            <p:cNvPr id="13317" name="Picture 5" descr="P106026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78"/>
              <a:ext cx="2722" cy="2042"/>
            </a:xfrm>
            <a:prstGeom prst="rect">
              <a:avLst/>
            </a:prstGeom>
            <a:noFill/>
          </p:spPr>
        </p:pic>
        <p:pic>
          <p:nvPicPr>
            <p:cNvPr id="13318" name="Picture 6" descr="队列近景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5" y="2328"/>
              <a:ext cx="2655" cy="1992"/>
            </a:xfrm>
            <a:prstGeom prst="rect">
              <a:avLst/>
            </a:prstGeom>
            <a:noFill/>
          </p:spPr>
        </p:pic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1655" y="2024"/>
              <a:ext cx="24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/>
                <a:t>Празднование </a:t>
              </a:r>
              <a:r>
                <a:rPr lang="ru-RU" b="1"/>
                <a:t>Дуань-у</a:t>
              </a:r>
              <a:r>
                <a:rPr lang="ru-RU"/>
                <a:t> в Харбине </a:t>
              </a:r>
            </a:p>
          </p:txBody>
        </p:sp>
      </p:grp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24/36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141" y="563196"/>
            <a:ext cx="87406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u="sng" dirty="0" smtClean="0"/>
              <a:t>Третий год обучения:</a:t>
            </a:r>
          </a:p>
          <a:p>
            <a:r>
              <a:rPr lang="ru-RU" sz="1600" dirty="0" smtClean="0"/>
              <a:t>Приблизительно 80 обучающихся КРИ (50%, третий курс) приезжают в Новосибирск для </a:t>
            </a:r>
          </a:p>
          <a:p>
            <a:r>
              <a:rPr lang="ru-RU" sz="1600" dirty="0" smtClean="0"/>
              <a:t>обучения на базе НГУ, в том числе на ФЕН в настоящее время обучается 20 бакалавров.</a:t>
            </a:r>
          </a:p>
          <a:p>
            <a:r>
              <a:rPr lang="ru-RU" sz="1600" dirty="0" smtClean="0"/>
              <a:t>Продолжается изучение русского языка (до 10 часов в неделю).</a:t>
            </a:r>
          </a:p>
          <a:p>
            <a:r>
              <a:rPr lang="ru-RU" sz="1600" dirty="0" smtClean="0"/>
              <a:t>Организовано проведение институтской практики для студентов двух направлений </a:t>
            </a:r>
          </a:p>
          <a:p>
            <a:r>
              <a:rPr lang="ru-RU" sz="1600" dirty="0" smtClean="0"/>
              <a:t>(химия и биология) на базе институтов ННЦ </a:t>
            </a:r>
            <a:endParaRPr lang="ru-RU" sz="1600" dirty="0"/>
          </a:p>
        </p:txBody>
      </p:sp>
      <p:pic>
        <p:nvPicPr>
          <p:cNvPr id="4" name="Picture 6" descr="fen_o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537547"/>
            <a:ext cx="3240360" cy="2170829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42493" y="4708376"/>
            <a:ext cx="3241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/>
                </a:solidFill>
              </a:rPr>
              <a:t>Факультет естественных наук НГУ</a:t>
            </a:r>
          </a:p>
        </p:txBody>
      </p:sp>
      <p:pic>
        <p:nvPicPr>
          <p:cNvPr id="6" name="Picture 9" descr="nioch_ov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503699"/>
            <a:ext cx="3096344" cy="1877629"/>
          </a:xfrm>
          <a:prstGeom prst="rect">
            <a:avLst/>
          </a:prstGeom>
          <a:noFill/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732240" y="6521450"/>
            <a:ext cx="1616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НИОХ СО РАН</a:t>
            </a:r>
          </a:p>
        </p:txBody>
      </p:sp>
      <p:pic>
        <p:nvPicPr>
          <p:cNvPr id="8" name="Рисунок 7" descr="IN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81128"/>
            <a:ext cx="3203848" cy="1969628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71600" y="6521450"/>
            <a:ext cx="14471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/>
                </a:solidFill>
              </a:rPr>
              <a:t>ИНХ </a:t>
            </a:r>
            <a:r>
              <a:rPr lang="ru-RU" sz="1600" b="1" dirty="0">
                <a:solidFill>
                  <a:schemeClr val="accent2"/>
                </a:solidFill>
              </a:rPr>
              <a:t>СО РАН</a:t>
            </a:r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25/36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692275" y="115888"/>
            <a:ext cx="6296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Научно-исследовательская практика в НИОХ СО РАН</a:t>
            </a:r>
          </a:p>
        </p:txBody>
      </p:sp>
      <p:pic>
        <p:nvPicPr>
          <p:cNvPr id="11269" name="Picture 5" descr="P10707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6263"/>
            <a:ext cx="3708400" cy="2781300"/>
          </a:xfrm>
          <a:prstGeom prst="rect">
            <a:avLst/>
          </a:prstGeom>
          <a:noFill/>
        </p:spPr>
      </p:pic>
      <p:pic>
        <p:nvPicPr>
          <p:cNvPr id="11270" name="Picture 6" descr="P10707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0" y="650875"/>
            <a:ext cx="3703638" cy="2778125"/>
          </a:xfrm>
          <a:prstGeom prst="rect">
            <a:avLst/>
          </a:prstGeom>
          <a:noFill/>
        </p:spPr>
      </p:pic>
      <p:pic>
        <p:nvPicPr>
          <p:cNvPr id="11271" name="Picture 7" descr="P10707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3" y="4079875"/>
            <a:ext cx="3703637" cy="2778125"/>
          </a:xfrm>
          <a:prstGeom prst="rect">
            <a:avLst/>
          </a:prstGeom>
          <a:noFill/>
        </p:spPr>
      </p:pic>
      <p:pic>
        <p:nvPicPr>
          <p:cNvPr id="11272" name="Picture 8" descr="P1070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3705225"/>
            <a:ext cx="4176713" cy="3133725"/>
          </a:xfrm>
          <a:prstGeom prst="rect">
            <a:avLst/>
          </a:prstGeom>
          <a:noFill/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8379878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26/36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24128" y="476672"/>
            <a:ext cx="2160240" cy="36004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>
              <a:rot lat="0" lon="600000" rev="0"/>
            </a:camera>
            <a:lightRig rig="contrasting" dir="t"/>
          </a:scene3d>
          <a:sp3d extrusionH="107950" prstMaterial="matte">
            <a:bevelT w="88900"/>
            <a:bevelB w="88900"/>
            <a:extrusionClr>
              <a:srgbClr val="00B0F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9632" y="476672"/>
            <a:ext cx="1728192" cy="36004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>
              <a:rot lat="0" lon="600000" rev="0"/>
            </a:camera>
            <a:lightRig rig="contrasting" dir="t"/>
          </a:scene3d>
          <a:sp3d extrusionH="107950" prstMaterial="matte">
            <a:bevelT w="88900"/>
            <a:bevelB w="88900"/>
            <a:extrusionClr>
              <a:srgbClr val="00B0F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59632" y="476672"/>
            <a:ext cx="174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Бакалавры ХУ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724128" y="476672"/>
            <a:ext cx="217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Магистратура НГУ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3635896" y="548680"/>
            <a:ext cx="1512168" cy="216024"/>
          </a:xfrm>
          <a:prstGeom prst="rightArrow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78130" y="980728"/>
            <a:ext cx="769832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Первые магистранты совместной магистратуры (не выпускники КРИ):</a:t>
            </a:r>
          </a:p>
          <a:p>
            <a:r>
              <a:rPr lang="ru-RU" dirty="0" smtClean="0"/>
              <a:t>5 человек, направление – «химия» </a:t>
            </a:r>
          </a:p>
          <a:p>
            <a:r>
              <a:rPr lang="ru-RU" dirty="0" smtClean="0"/>
              <a:t>(поступление в НГУ – 2013; окончание – 2015 г.)</a:t>
            </a:r>
          </a:p>
          <a:p>
            <a:r>
              <a:rPr lang="ru-RU" dirty="0" smtClean="0"/>
              <a:t>4 человека, направления «биология» и «химия»</a:t>
            </a:r>
          </a:p>
          <a:p>
            <a:r>
              <a:rPr lang="ru-RU" dirty="0" smtClean="0"/>
              <a:t>(поступление в НГУ – 2014; окончание – 2016 г.)</a:t>
            </a:r>
          </a:p>
          <a:p>
            <a:r>
              <a:rPr lang="ru-RU" dirty="0" smtClean="0"/>
              <a:t>11 человека, направления «биология» и «химия»</a:t>
            </a:r>
          </a:p>
          <a:p>
            <a:r>
              <a:rPr lang="ru-RU" dirty="0" smtClean="0"/>
              <a:t>(поступление в НГУ – 2015; окончание – 2017 г.)</a:t>
            </a:r>
          </a:p>
          <a:p>
            <a:r>
              <a:rPr lang="ru-RU" b="1" dirty="0" smtClean="0"/>
              <a:t>13 человека, направления «биология» и «химия»</a:t>
            </a:r>
          </a:p>
          <a:p>
            <a:r>
              <a:rPr lang="ru-RU" b="1" dirty="0" smtClean="0"/>
              <a:t>(поступление в НГУ – 2016; окончание – 2018 г.)</a:t>
            </a:r>
          </a:p>
          <a:p>
            <a:r>
              <a:rPr lang="ru-RU" dirty="0" smtClean="0"/>
              <a:t>7 человека, направления «биология» и «химия»</a:t>
            </a:r>
          </a:p>
          <a:p>
            <a:r>
              <a:rPr lang="ru-RU" dirty="0" smtClean="0"/>
              <a:t>(поступление в НГУ – 2017; окончание – 2019 г.</a:t>
            </a:r>
          </a:p>
          <a:p>
            <a:endParaRPr lang="ru-RU" dirty="0" smtClean="0"/>
          </a:p>
          <a:p>
            <a:r>
              <a:rPr lang="ru-RU" b="1" dirty="0" smtClean="0"/>
              <a:t>Дипломы магистров НГУ и ХУ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115616" y="4149080"/>
            <a:ext cx="561662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186322" y="51276"/>
            <a:ext cx="457176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?</a:t>
            </a:r>
            <a:endParaRPr lang="ru-RU" sz="3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516" y="4686235"/>
            <a:ext cx="7558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Выпускники совместной магистратуры НГУ-ХУ поступили в аспирантуру НГУ</a:t>
            </a:r>
          </a:p>
          <a:p>
            <a:r>
              <a:rPr lang="ru-RU" sz="1600" dirty="0" smtClean="0"/>
              <a:t>2015 г – 2 человека, направление «химия»</a:t>
            </a:r>
          </a:p>
          <a:p>
            <a:r>
              <a:rPr lang="ru-RU" sz="1600" dirty="0" smtClean="0"/>
              <a:t>2016 г – 2 человека, направление «биология»</a:t>
            </a:r>
            <a:endParaRPr lang="ru-RU" sz="1600" dirty="0"/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27/36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403350" y="44624"/>
            <a:ext cx="681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Прием студентов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rgbClr val="0000FF"/>
                </a:solidFill>
              </a:rPr>
              <a:t>на химическое отделение</a:t>
            </a:r>
          </a:p>
        </p:txBody>
      </p:sp>
      <p:graphicFrame>
        <p:nvGraphicFramePr>
          <p:cNvPr id="39142" name="Group 230"/>
          <p:cNvGraphicFramePr>
            <a:graphicFrameLocks noGrp="1"/>
          </p:cNvGraphicFramePr>
          <p:nvPr/>
        </p:nvGraphicFramePr>
        <p:xfrm>
          <a:off x="611560" y="692696"/>
          <a:ext cx="8139113" cy="2423160"/>
        </p:xfrm>
        <a:graphic>
          <a:graphicData uri="http://schemas.openxmlformats.org/drawingml/2006/table">
            <a:tbl>
              <a:tblPr/>
              <a:tblGrid>
                <a:gridCol w="621306"/>
                <a:gridCol w="1178894"/>
                <a:gridCol w="911475"/>
                <a:gridCol w="1176757"/>
                <a:gridCol w="1224136"/>
                <a:gridCol w="1224136"/>
                <a:gridCol w="1802409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бакалавры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Специа-листы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Магистра-тура</a:t>
                      </a:r>
                      <a:endParaRPr lang="ru-RU" sz="1400" b="1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Аспиран-тура</a:t>
                      </a:r>
                      <a:endParaRPr lang="ru-RU" sz="1400" b="1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Платн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обуч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5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</a:rPr>
                        <a:t>10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107" name="Text Box 195"/>
          <p:cNvSpPr txBox="1">
            <a:spLocks noChangeArrowheads="1"/>
          </p:cNvSpPr>
          <p:nvPr/>
        </p:nvSpPr>
        <p:spPr bwMode="auto">
          <a:xfrm>
            <a:off x="8490237" y="-12144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3/36</a:t>
            </a:r>
            <a:endParaRPr lang="ru-RU" b="1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1763688" y="3429000"/>
            <a:ext cx="239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Средний балл ЕГЭ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химики, бакалавры)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195736" y="4077072"/>
            <a:ext cx="1338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 – 253</a:t>
            </a:r>
          </a:p>
          <a:p>
            <a:r>
              <a:rPr lang="ru-RU" dirty="0" smtClean="0"/>
              <a:t>2014 – 247</a:t>
            </a:r>
          </a:p>
          <a:p>
            <a:r>
              <a:rPr lang="ru-RU" dirty="0" smtClean="0"/>
              <a:t>2015 – 243</a:t>
            </a:r>
          </a:p>
          <a:p>
            <a:r>
              <a:rPr lang="ru-RU" dirty="0" smtClean="0"/>
              <a:t>2016 – 244</a:t>
            </a:r>
          </a:p>
          <a:p>
            <a:r>
              <a:rPr lang="ru-RU" dirty="0" smtClean="0"/>
              <a:t>2017 - 260 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5580112" y="3429000"/>
            <a:ext cx="2575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Средний балл ЕГЭ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химики, </a:t>
            </a:r>
            <a:r>
              <a:rPr lang="ru-RU" dirty="0" err="1" smtClean="0"/>
              <a:t>специалитет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5868144" y="4077072"/>
            <a:ext cx="1338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 – 270</a:t>
            </a:r>
          </a:p>
          <a:p>
            <a:r>
              <a:rPr lang="ru-RU" dirty="0" smtClean="0"/>
              <a:t>2014 – 247</a:t>
            </a:r>
          </a:p>
          <a:p>
            <a:r>
              <a:rPr lang="ru-RU" dirty="0" smtClean="0"/>
              <a:t>2015 – 252</a:t>
            </a:r>
          </a:p>
          <a:p>
            <a:r>
              <a:rPr lang="ru-RU" dirty="0" smtClean="0"/>
              <a:t>2016 – 252</a:t>
            </a:r>
          </a:p>
          <a:p>
            <a:r>
              <a:rPr lang="ru-RU" dirty="0" smtClean="0"/>
              <a:t>2017 - 260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60648"/>
            <a:ext cx="412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Новые программы – новые курсы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620688"/>
            <a:ext cx="8280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(</a:t>
            </a:r>
            <a:r>
              <a:rPr lang="en-US" sz="1600" b="1" dirty="0" smtClean="0">
                <a:solidFill>
                  <a:srgbClr val="0000FF"/>
                </a:solidFill>
              </a:rPr>
              <a:t>http://fen.nsu.ru/fen.phtml?topic=ruchi_prog</a:t>
            </a:r>
            <a:r>
              <a:rPr lang="ru-RU" sz="1600" b="1" dirty="0" smtClean="0">
                <a:solidFill>
                  <a:srgbClr val="0000FF"/>
                </a:solidFill>
              </a:rPr>
              <a:t>)</a:t>
            </a:r>
          </a:p>
          <a:p>
            <a:endParaRPr lang="ru-RU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80728"/>
            <a:ext cx="33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Образовательные программы: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268760"/>
            <a:ext cx="88124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/>
              </a:rPr>
              <a:t>Основная образовательная программа Российско-китайского института по направлению </a:t>
            </a:r>
          </a:p>
          <a:p>
            <a:r>
              <a:rPr lang="ru-RU" sz="1600" dirty="0" smtClean="0">
                <a:latin typeface="Arial"/>
              </a:rPr>
              <a:t>020400.62 "Биология" (бакалавр)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/>
              </a:rPr>
              <a:t>Основная образовательная программа Российско-китайского института по направлению </a:t>
            </a:r>
          </a:p>
          <a:p>
            <a:r>
              <a:rPr lang="ru-RU" sz="1600" dirty="0" smtClean="0">
                <a:latin typeface="Arial"/>
              </a:rPr>
              <a:t>020100.62 "Химия" (бакалавр)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/>
              </a:rPr>
              <a:t>Уникальная инновационная образовательная программа по направлению «Химия» </a:t>
            </a:r>
          </a:p>
          <a:p>
            <a:r>
              <a:rPr lang="ru-RU" sz="1600" dirty="0" smtClean="0">
                <a:latin typeface="Arial"/>
              </a:rPr>
              <a:t>(уровень подготовки – магистр) для совместного Китайско-Российского института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/>
              </a:rPr>
              <a:t>Уникальная инновационная образовательная программа по направлению «Биология» </a:t>
            </a:r>
          </a:p>
          <a:p>
            <a:r>
              <a:rPr lang="ru-RU" sz="1600" dirty="0" smtClean="0">
                <a:latin typeface="Arial"/>
              </a:rPr>
              <a:t>(уровень подготовки – магистр) для совместного Китайско-Российского института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3356992"/>
            <a:ext cx="3207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Образовательные стандарты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3789040"/>
            <a:ext cx="85155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Самостоятельно устанавливаемый Образовательный стандарт Российско-китайского </a:t>
            </a:r>
          </a:p>
          <a:p>
            <a:r>
              <a:rPr lang="ru-RU" sz="1600" dirty="0" smtClean="0"/>
              <a:t>института по направлению 020400.62 "Биология" (бакалавр)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Самостоятельно устанавливаемый Образовательный стандарт Российско-китайского </a:t>
            </a:r>
          </a:p>
          <a:p>
            <a:r>
              <a:rPr lang="ru-RU" sz="1600" dirty="0" smtClean="0"/>
              <a:t>института по направлению 020100.62 "Химия" (бакалавр).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Самостоятельно устанавливаемый Образовательный стандарт высшего </a:t>
            </a:r>
          </a:p>
          <a:p>
            <a:r>
              <a:rPr lang="ru-RU" sz="1600" dirty="0" smtClean="0"/>
              <a:t>профессионального образования совместного Китайско-Российского института по </a:t>
            </a:r>
          </a:p>
          <a:p>
            <a:r>
              <a:rPr lang="ru-RU" sz="1600" dirty="0" smtClean="0"/>
              <a:t>направлению подготовки 020100.68 Химия (квалификация (степень) «магистр»).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Самостоятельно устанавливаемый Образовательный стандарт высшего </a:t>
            </a:r>
          </a:p>
          <a:p>
            <a:r>
              <a:rPr lang="ru-RU" sz="1600" dirty="0" smtClean="0"/>
              <a:t>профессионального образования совместного Китайско-Российского института по </a:t>
            </a:r>
          </a:p>
          <a:p>
            <a:r>
              <a:rPr lang="ru-RU" sz="1600" dirty="0" smtClean="0"/>
              <a:t>направлению подготовки 020400 Биология (квалификация (степень) «магистр»).</a:t>
            </a:r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28/36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362" y="548680"/>
            <a:ext cx="899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 рамках Проекта разработано на ФЕН разработано </a:t>
            </a:r>
            <a:r>
              <a:rPr lang="ru-RU" sz="1600" b="1" dirty="0" smtClean="0">
                <a:solidFill>
                  <a:srgbClr val="0000FF"/>
                </a:solidFill>
              </a:rPr>
              <a:t>более 50 </a:t>
            </a:r>
            <a:r>
              <a:rPr lang="ru-RU" sz="1600" dirty="0" smtClean="0"/>
              <a:t>учебных и </a:t>
            </a:r>
          </a:p>
          <a:p>
            <a:r>
              <a:rPr lang="ru-RU" sz="1600" dirty="0" smtClean="0"/>
              <a:t>учебно-методических пособий для студентов КРИ, размещенных на страничке факультета. </a:t>
            </a:r>
          </a:p>
          <a:p>
            <a:r>
              <a:rPr lang="ru-RU" sz="1600" u="sng" dirty="0" smtClean="0">
                <a:solidFill>
                  <a:srgbClr val="0000FF"/>
                </a:solidFill>
              </a:rPr>
              <a:t>http://fen.nsu.ru/fen.phtml?topic=ruchi </a:t>
            </a:r>
            <a:r>
              <a:rPr lang="ru-RU" sz="1600" u="sng" dirty="0" smtClean="0"/>
              <a:t>(ФЕН)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3" y="1628801"/>
            <a:ext cx="916146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29/36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1268760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Группа 19"/>
          <p:cNvGrpSpPr/>
          <p:nvPr/>
        </p:nvGrpSpPr>
        <p:grpSpPr>
          <a:xfrm>
            <a:off x="41528" y="3284984"/>
            <a:ext cx="8966076" cy="2160240"/>
            <a:chOff x="41528" y="3284984"/>
            <a:chExt cx="8966076" cy="216024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803756" y="4509120"/>
              <a:ext cx="3203848" cy="9361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1528" y="3284984"/>
              <a:ext cx="3203848" cy="216024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400" y="10993"/>
            <a:ext cx="9142600" cy="1185759"/>
            <a:chOff x="1400" y="0"/>
            <a:chExt cx="10692000" cy="2022471"/>
          </a:xfrm>
        </p:grpSpPr>
        <p:sp>
          <p:nvSpPr>
            <p:cNvPr id="4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25"/>
            <p:cNvSpPr>
              <a:spLocks noChangeAspect="1" noEditPoints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solidFill>
              <a:srgbClr val="F6F6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59832" y="116632"/>
            <a:ext cx="5222045" cy="71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DE8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СОТРУДНИЧЕСТВО НГУ И ХЭЙЛУНЦЗЯНСКОГО УНИВЕРСИТЕТА –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DE8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DE8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DE8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НОВЫЙ ПУТЬ К ФОРМИРОВАНИЮ ЕДИНОГО ОБРАЗОВАТЕЛЬНОГО ПРОСТРАНСТВА РФ И КНР</a:t>
            </a:r>
            <a:endParaRPr kumimoji="0" lang="ru-RU" alt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BDE8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Freeform 30"/>
          <p:cNvSpPr>
            <a:spLocks noChangeAspect="1"/>
          </p:cNvSpPr>
          <p:nvPr/>
        </p:nvSpPr>
        <p:spPr bwMode="auto">
          <a:xfrm>
            <a:off x="10096" y="980728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703264" y="218890"/>
            <a:ext cx="2064210" cy="593811"/>
            <a:chOff x="703263" y="636588"/>
            <a:chExt cx="2654299" cy="1012825"/>
          </a:xfrm>
        </p:grpSpPr>
        <p:sp>
          <p:nvSpPr>
            <p:cNvPr id="9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3356992"/>
            <a:ext cx="33208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</a:rPr>
              <a:t>Работа в рамках Соглашения НГУ-ХУ поддержана НГУ из программы 5-100</a:t>
            </a:r>
            <a:r>
              <a:rPr lang="ru-RU" sz="1400" dirty="0" smtClean="0"/>
              <a:t>: Инициативный проект </a:t>
            </a:r>
            <a:r>
              <a:rPr lang="ru-RU" sz="1400" b="1" u="sng" dirty="0" smtClean="0"/>
              <a:t>Развитие сотрудничества НГУ с Хэйлунцзянским университетом </a:t>
            </a:r>
          </a:p>
          <a:p>
            <a:r>
              <a:rPr lang="ru-RU" sz="1400" b="1" u="sng" dirty="0" smtClean="0"/>
              <a:t>(г. Харбин, КНР) в рамках совместного Китайско-российского института</a:t>
            </a:r>
            <a:r>
              <a:rPr lang="ru-RU" sz="1400" b="1" dirty="0" smtClean="0"/>
              <a:t>”</a:t>
            </a:r>
          </a:p>
          <a:p>
            <a:r>
              <a:rPr lang="ru-RU" sz="1400" dirty="0" smtClean="0"/>
              <a:t>(годовой бюджет – </a:t>
            </a:r>
            <a:r>
              <a:rPr lang="ru-RU" sz="1400" b="1" dirty="0" smtClean="0"/>
              <a:t>10 млн. руб.)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6136" y="4615502"/>
            <a:ext cx="33526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 текущем учебном году студенты </a:t>
            </a:r>
          </a:p>
          <a:p>
            <a:r>
              <a:rPr lang="ru-RU" sz="1400" b="1" dirty="0" smtClean="0"/>
              <a:t>КРИ, </a:t>
            </a:r>
            <a:r>
              <a:rPr lang="ru-RU" sz="1400" b="1" u="sng" dirty="0" smtClean="0"/>
              <a:t>обучающиеся только на ФЕН</a:t>
            </a:r>
            <a:r>
              <a:rPr lang="ru-RU" sz="1400" b="1" dirty="0" smtClean="0"/>
              <a:t>, </a:t>
            </a:r>
          </a:p>
          <a:p>
            <a:r>
              <a:rPr lang="ru-RU" sz="1400" b="1" dirty="0" smtClean="0"/>
              <a:t>принесли в НГУ </a:t>
            </a:r>
            <a:r>
              <a:rPr lang="ru-RU" sz="1400" b="1" dirty="0" smtClean="0">
                <a:solidFill>
                  <a:srgbClr val="0000FF"/>
                </a:solidFill>
              </a:rPr>
              <a:t>16,35 млн. руб.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9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30/36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116632"/>
            <a:ext cx="462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развитии факультета</a:t>
            </a:r>
            <a:r>
              <a:rPr lang="ru-RU" sz="1400" b="1" dirty="0" smtClean="0">
                <a:solidFill>
                  <a:srgbClr val="0000FF"/>
                </a:solidFill>
              </a:rPr>
              <a:t> </a:t>
            </a:r>
            <a:r>
              <a:rPr lang="ru-RU" sz="1400" b="1" dirty="0" smtClean="0"/>
              <a:t>(учебный процесс)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86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 smtClean="0"/>
              <a:t>Увеличение численности обучающихся почти в два раза за последние пять лет (факт) </a:t>
            </a:r>
            <a:endParaRPr lang="ru-RU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60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Численность студентов ФЕН в 1972 г (год сдачи лабораторного корпуса) </a:t>
            </a:r>
            <a:r>
              <a:rPr lang="en-US" sz="1400" dirty="0" smtClean="0"/>
              <a:t>~ </a:t>
            </a:r>
            <a:r>
              <a:rPr lang="en-US" sz="1400" b="1" dirty="0" smtClean="0"/>
              <a:t>700</a:t>
            </a:r>
            <a:r>
              <a:rPr lang="en-US" sz="1400" dirty="0" smtClean="0"/>
              <a:t> </a:t>
            </a:r>
            <a:r>
              <a:rPr lang="ru-RU" sz="1400" dirty="0" smtClean="0"/>
              <a:t>человек (сейчас </a:t>
            </a:r>
            <a:r>
              <a:rPr lang="ru-RU" sz="1400" b="1" dirty="0" smtClean="0"/>
              <a:t>945</a:t>
            </a:r>
            <a:r>
              <a:rPr lang="ru-RU" sz="1400" dirty="0" smtClean="0"/>
              <a:t>).</a:t>
            </a:r>
          </a:p>
          <a:p>
            <a:r>
              <a:rPr lang="ru-RU" sz="1400" dirty="0" smtClean="0"/>
              <a:t>При этом: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700808"/>
            <a:ext cx="8986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/>
              <a:t>После сдачи общежития 8/2 и выселения студентов ФЕН из общежития 4, новых общежитий построено </a:t>
            </a:r>
          </a:p>
          <a:p>
            <a:r>
              <a:rPr lang="ru-RU" sz="1400" dirty="0" smtClean="0"/>
              <a:t>не было за исключением «аспирантского» и «магистрантского» (для иностранных студентов) . </a:t>
            </a:r>
          </a:p>
          <a:p>
            <a:r>
              <a:rPr lang="ru-RU" sz="1400" dirty="0" smtClean="0"/>
              <a:t>В дополнение к этому, общежитие 8/2 находится и в распоряжении ИМП.</a:t>
            </a:r>
          </a:p>
          <a:p>
            <a:r>
              <a:rPr lang="ru-RU" sz="1400" dirty="0" smtClean="0"/>
              <a:t> </a:t>
            </a:r>
            <a:r>
              <a:rPr lang="ru-RU" sz="1400" u="sng" dirty="0" smtClean="0"/>
              <a:t>Возможный вариант</a:t>
            </a:r>
            <a:r>
              <a:rPr lang="ru-RU" sz="1400" dirty="0" smtClean="0"/>
              <a:t> решения – изменение политики предоставления общежития на уровне НГУ.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2980109"/>
            <a:ext cx="92004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/>
              <a:t>Оснащенность всех практикумов была очень серьезно улучшена за последние 10 лет, но их площадь </a:t>
            </a:r>
          </a:p>
          <a:p>
            <a:r>
              <a:rPr lang="ru-RU" sz="1400" dirty="0" smtClean="0"/>
              <a:t>не увеличилась. А нагрузка выросла еще и за счет студентов ИМП (</a:t>
            </a:r>
            <a:r>
              <a:rPr lang="ru-RU" sz="1400" u="sng" dirty="0" smtClean="0"/>
              <a:t>сейчас</a:t>
            </a:r>
            <a:r>
              <a:rPr lang="ru-RU" sz="1400" dirty="0" smtClean="0"/>
              <a:t> </a:t>
            </a:r>
            <a:r>
              <a:rPr lang="en-US" sz="1400" dirty="0" smtClean="0"/>
              <a:t>~ </a:t>
            </a:r>
            <a:r>
              <a:rPr lang="ru-RU" sz="1400" dirty="0" smtClean="0"/>
              <a:t>+</a:t>
            </a:r>
            <a:r>
              <a:rPr lang="en-US" sz="1400" dirty="0" smtClean="0"/>
              <a:t>80</a:t>
            </a:r>
            <a:r>
              <a:rPr lang="ru-RU" sz="1400" dirty="0" smtClean="0"/>
              <a:t> человек на потоке!)</a:t>
            </a:r>
          </a:p>
          <a:p>
            <a:r>
              <a:rPr lang="ru-RU" sz="1400" dirty="0" smtClean="0"/>
              <a:t>      </a:t>
            </a:r>
            <a:r>
              <a:rPr lang="ru-RU" sz="1400" u="sng" dirty="0" smtClean="0"/>
              <a:t>Возможный вариант</a:t>
            </a:r>
            <a:r>
              <a:rPr lang="ru-RU" sz="1400" dirty="0" smtClean="0"/>
              <a:t> решения  – перенесение части наиболее загруженных практикумов </a:t>
            </a:r>
          </a:p>
          <a:p>
            <a:r>
              <a:rPr lang="ru-RU" sz="1400" dirty="0" smtClean="0"/>
              <a:t>на территорию профильных институтов ННЦ (</a:t>
            </a:r>
            <a:r>
              <a:rPr lang="ru-RU" sz="1400" dirty="0" err="1" smtClean="0"/>
              <a:t>пилотный</a:t>
            </a:r>
            <a:r>
              <a:rPr lang="ru-RU" sz="1400" dirty="0" smtClean="0"/>
              <a:t> проект с ИНХ СО РАН);</a:t>
            </a:r>
          </a:p>
          <a:p>
            <a:r>
              <a:rPr lang="ru-RU" sz="1400" dirty="0" smtClean="0"/>
              <a:t>      </a:t>
            </a:r>
            <a:r>
              <a:rPr lang="ru-RU" sz="1400" u="sng" dirty="0" smtClean="0"/>
              <a:t>Возможный</a:t>
            </a:r>
            <a:r>
              <a:rPr lang="ru-RU" sz="1400" dirty="0" smtClean="0"/>
              <a:t>, но трудно осуществимый вариант – перепрофилирование появившихся в распоряжении </a:t>
            </a:r>
          </a:p>
          <a:p>
            <a:r>
              <a:rPr lang="ru-RU" sz="1400" dirty="0" smtClean="0"/>
              <a:t>ФЕН «офисных» площадей в лаборатории. Целесообразным здесь является ориентация на магистратуру. 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628800"/>
            <a:ext cx="8856984" cy="1080120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924944"/>
            <a:ext cx="8856984" cy="1440160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7504" y="4709462"/>
            <a:ext cx="91222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/>
              <a:t>Основной прирост ФЕН произошел за счет магистратуры (в перспективе можно думать о расширении и </a:t>
            </a:r>
          </a:p>
          <a:p>
            <a:r>
              <a:rPr lang="ru-RU" sz="1400" dirty="0" smtClean="0"/>
              <a:t>аспирантуры). КЦП 2017 и 2018 </a:t>
            </a:r>
            <a:r>
              <a:rPr lang="ru-RU" sz="1400" dirty="0" err="1" smtClean="0"/>
              <a:t>гг</a:t>
            </a:r>
            <a:r>
              <a:rPr lang="ru-RU" sz="1400" dirty="0" smtClean="0"/>
              <a:t> – </a:t>
            </a:r>
            <a:r>
              <a:rPr lang="ru-RU" sz="1400" b="1" dirty="0" smtClean="0"/>
              <a:t>30</a:t>
            </a:r>
            <a:r>
              <a:rPr lang="ru-RU" sz="1400" dirty="0" smtClean="0"/>
              <a:t> (направление «химия») + </a:t>
            </a:r>
            <a:r>
              <a:rPr lang="ru-RU" sz="1400" b="1" dirty="0" smtClean="0"/>
              <a:t>50</a:t>
            </a:r>
            <a:r>
              <a:rPr lang="ru-RU" sz="1400" dirty="0" smtClean="0"/>
              <a:t> (направление «биология»). </a:t>
            </a:r>
          </a:p>
          <a:p>
            <a:r>
              <a:rPr lang="ru-RU" sz="1400" dirty="0" smtClean="0"/>
              <a:t>Представляется возможным и целесообразным это расширение продолжить.</a:t>
            </a:r>
          </a:p>
          <a:p>
            <a:r>
              <a:rPr lang="ru-RU" sz="1400" dirty="0" smtClean="0"/>
              <a:t>Для того, чтобы это сделать, необходимо повышать привлекательность НГУ для «внешнего потребителя».</a:t>
            </a:r>
          </a:p>
          <a:p>
            <a:r>
              <a:rPr lang="ru-RU" sz="1400" dirty="0" smtClean="0"/>
              <a:t>    </a:t>
            </a:r>
            <a:r>
              <a:rPr lang="ru-RU" sz="1400" u="sng" dirty="0" smtClean="0"/>
              <a:t>Необходимое в этой связи действие </a:t>
            </a:r>
            <a:r>
              <a:rPr lang="ru-RU" sz="1400" dirty="0" smtClean="0"/>
              <a:t>– увеличение набора магистерских программ, ориентированных </a:t>
            </a:r>
          </a:p>
          <a:p>
            <a:r>
              <a:rPr lang="ru-RU" sz="1400" dirty="0" smtClean="0"/>
              <a:t>не только на НИР но и на РСЭ с последующим доведением этой информации до потенциального </a:t>
            </a:r>
          </a:p>
          <a:p>
            <a:r>
              <a:rPr lang="ru-RU" sz="1400" dirty="0" smtClean="0"/>
              <a:t>потребителя. Следует разрабатывать и англоязычные </a:t>
            </a:r>
            <a:r>
              <a:rPr lang="ru-RU" sz="1400" u="sng" dirty="0" smtClean="0"/>
              <a:t>магистерские программы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   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4653136"/>
            <a:ext cx="8928992" cy="1728192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31/36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260648"/>
            <a:ext cx="469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развитии факультета </a:t>
            </a:r>
            <a:r>
              <a:rPr lang="ru-RU" b="1" dirty="0" smtClean="0"/>
              <a:t> </a:t>
            </a:r>
            <a:r>
              <a:rPr lang="ru-RU" sz="1400" b="1" dirty="0" smtClean="0"/>
              <a:t>(учебный процесс)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052736"/>
            <a:ext cx="81619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Абитуриенты первого уровня. Их количество сильно увеличить затруднительно, но можно </a:t>
            </a:r>
          </a:p>
          <a:p>
            <a:r>
              <a:rPr lang="ru-RU" sz="1400" dirty="0" smtClean="0"/>
              <a:t>улучшить их качество и поднять количество количество «</a:t>
            </a:r>
            <a:r>
              <a:rPr lang="ru-RU" sz="1400" dirty="0" err="1" smtClean="0"/>
              <a:t>платников</a:t>
            </a:r>
            <a:r>
              <a:rPr lang="ru-RU" sz="1400" dirty="0" smtClean="0"/>
              <a:t>». Для этого можно (либо </a:t>
            </a:r>
          </a:p>
          <a:p>
            <a:r>
              <a:rPr lang="ru-RU" sz="1400" dirty="0" smtClean="0"/>
              <a:t>средства программы 5-100 (предпочтительно), либо из собственных </a:t>
            </a:r>
            <a:r>
              <a:rPr lang="ru-RU" sz="1400" dirty="0" smtClean="0"/>
              <a:t>средств</a:t>
            </a:r>
            <a:r>
              <a:rPr lang="en-US" sz="1400" dirty="0" smtClean="0"/>
              <a:t>)</a:t>
            </a:r>
            <a:r>
              <a:rPr lang="ru-RU" sz="1400" dirty="0" smtClean="0"/>
              <a:t>: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1. зачисление на «условно платную» форму обучения («кандидаты»).</a:t>
            </a:r>
          </a:p>
          <a:p>
            <a:r>
              <a:rPr lang="ru-RU" sz="1400" dirty="0" smtClean="0"/>
              <a:t>2. Предоставление скидок по стоимости обучения за успехи в учебе (а) за высокие баллы ЕГЭ </a:t>
            </a:r>
          </a:p>
          <a:p>
            <a:r>
              <a:rPr lang="ru-RU" sz="1400" dirty="0" smtClean="0"/>
              <a:t>при поступлении (б)</a:t>
            </a:r>
          </a:p>
          <a:p>
            <a:r>
              <a:rPr lang="ru-RU" sz="1400" dirty="0" smtClean="0"/>
              <a:t>3. Назначение специальных стипендий студентам, поступившим без экзаменов (победители и </a:t>
            </a:r>
          </a:p>
          <a:p>
            <a:r>
              <a:rPr lang="ru-RU" sz="1400" dirty="0" smtClean="0"/>
              <a:t>призеры олимпиад)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916832"/>
            <a:ext cx="8856984" cy="1224136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2864" y="3269883"/>
            <a:ext cx="8967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Активное распространение информации о:</a:t>
            </a:r>
          </a:p>
          <a:p>
            <a:r>
              <a:rPr lang="ru-RU" sz="1400" dirty="0" smtClean="0"/>
              <a:t>      а)  льготах и стипендиях, которые могут получить абитуриенты при поступлении именно на ФЕН НГУ</a:t>
            </a:r>
          </a:p>
          <a:p>
            <a:r>
              <a:rPr lang="ru-RU" sz="1400" dirty="0" smtClean="0"/>
              <a:t>      б) программе академической мобильности для обучающихся – информация должна быть доступна </a:t>
            </a:r>
          </a:p>
          <a:p>
            <a:r>
              <a:rPr lang="ru-RU" sz="1400" dirty="0" smtClean="0"/>
              <a:t>      абитуриентам не через страницу ТОП-100 (кстати, и там ее практически нет…)</a:t>
            </a:r>
          </a:p>
          <a:p>
            <a:pPr lvl="0"/>
            <a:r>
              <a:rPr lang="ru-RU" sz="1400" dirty="0" smtClean="0"/>
              <a:t>      в) победах студентов НГУ в различных олимпиадах, конкурсах, и т.п.</a:t>
            </a:r>
          </a:p>
          <a:p>
            <a:pPr lvl="0"/>
            <a:r>
              <a:rPr lang="ru-RU" sz="1400" dirty="0" smtClean="0"/>
              <a:t>      г) о возможности получения двух </a:t>
            </a:r>
            <a:r>
              <a:rPr lang="ru-RU" sz="1400" dirty="0" smtClean="0"/>
              <a:t>дипломов</a:t>
            </a:r>
            <a:r>
              <a:rPr lang="en-US" sz="1400" dirty="0" smtClean="0"/>
              <a:t> </a:t>
            </a:r>
            <a:r>
              <a:rPr lang="ru-RU" sz="1400" dirty="0" smtClean="0"/>
              <a:t>(Франция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pPr lvl="0"/>
            <a:r>
              <a:rPr lang="ru-RU" sz="1400" dirty="0" smtClean="0"/>
              <a:t>      </a:t>
            </a:r>
            <a:r>
              <a:rPr lang="ru-RU" sz="1400" dirty="0" err="1" smtClean="0"/>
              <a:t>д</a:t>
            </a:r>
            <a:r>
              <a:rPr lang="ru-RU" sz="1400" dirty="0" smtClean="0"/>
              <a:t>) о возможностях проводить </a:t>
            </a:r>
            <a:r>
              <a:rPr lang="ru-RU" sz="1400" dirty="0" err="1" smtClean="0"/>
              <a:t>внеучебное</a:t>
            </a:r>
            <a:r>
              <a:rPr lang="ru-RU" sz="1400" dirty="0" smtClean="0"/>
              <a:t> время (информация о спорткомплексе) – 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157192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Программа кураторов («</a:t>
            </a:r>
            <a:r>
              <a:rPr lang="ru-RU" sz="1400" dirty="0" err="1" smtClean="0"/>
              <a:t>тьюторов</a:t>
            </a:r>
            <a:r>
              <a:rPr lang="ru-RU" sz="1400" dirty="0" smtClean="0"/>
              <a:t>»), реализуемая на факультете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085184"/>
            <a:ext cx="8856984" cy="432048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284984"/>
            <a:ext cx="8856984" cy="1656184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733256"/>
            <a:ext cx="8856984" cy="792088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9032" y="5771440"/>
            <a:ext cx="907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Запуск нового профиля бакалавриата «Инжиниринг функциональных </a:t>
            </a:r>
            <a:r>
              <a:rPr lang="ru-RU" sz="1400" dirty="0" err="1" smtClean="0"/>
              <a:t>наноматериалов</a:t>
            </a:r>
            <a:r>
              <a:rPr lang="ru-RU" sz="1400" dirty="0" smtClean="0"/>
              <a:t> и </a:t>
            </a:r>
            <a:r>
              <a:rPr lang="ru-RU" sz="1400" dirty="0" err="1" smtClean="0"/>
              <a:t>нанотехнологий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 в рамках направления «химия» (возможность была анонсирована на </a:t>
            </a:r>
            <a:r>
              <a:rPr lang="ru-RU" sz="1400" dirty="0" smtClean="0"/>
              <a:t>прошедших </a:t>
            </a:r>
            <a:r>
              <a:rPr lang="ru-RU" sz="1400" dirty="0" smtClean="0"/>
              <a:t>«</a:t>
            </a:r>
            <a:r>
              <a:rPr lang="ru-RU" sz="1400" dirty="0" smtClean="0"/>
              <a:t>днях </a:t>
            </a:r>
            <a:r>
              <a:rPr lang="ru-RU" sz="1400" dirty="0" smtClean="0"/>
              <a:t>открытых </a:t>
            </a:r>
          </a:p>
          <a:p>
            <a:r>
              <a:rPr lang="ru-RU" sz="1400" dirty="0" smtClean="0"/>
              <a:t>дверей»)</a:t>
            </a:r>
            <a:endParaRPr lang="ru-RU" sz="1400" dirty="0"/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8371332" y="17092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32/36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60648"/>
            <a:ext cx="469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развитии факультета </a:t>
            </a:r>
            <a:r>
              <a:rPr lang="ru-RU" b="1" dirty="0" smtClean="0"/>
              <a:t> </a:t>
            </a:r>
            <a:r>
              <a:rPr lang="ru-RU" sz="1400" b="1" dirty="0" smtClean="0"/>
              <a:t>(учебный процесс)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948" y="818128"/>
            <a:ext cx="90658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 связи с планами НГУ организовать защиту диссертаций на звание </a:t>
            </a:r>
            <a:r>
              <a:rPr lang="en-US" sz="1400" dirty="0" smtClean="0"/>
              <a:t>PhD </a:t>
            </a:r>
            <a:r>
              <a:rPr lang="ru-RU" sz="1400" dirty="0" smtClean="0"/>
              <a:t>начиная с 2018 года </a:t>
            </a:r>
          </a:p>
          <a:p>
            <a:r>
              <a:rPr lang="ru-RU" sz="1400" dirty="0" smtClean="0"/>
              <a:t>(в комиссию по разработке положения от ФЕН включены </a:t>
            </a:r>
            <a:r>
              <a:rPr lang="ru-RU" sz="1400" b="1" dirty="0" smtClean="0"/>
              <a:t>Сергеев М.Г. и Костин Г.А</a:t>
            </a:r>
            <a:r>
              <a:rPr lang="ru-RU" sz="1400" dirty="0" smtClean="0"/>
              <a:t>., следует </a:t>
            </a:r>
          </a:p>
          <a:p>
            <a:r>
              <a:rPr lang="ru-RU" sz="1400" dirty="0" smtClean="0"/>
              <a:t>начать думать (</a:t>
            </a:r>
            <a:r>
              <a:rPr lang="ru-RU" sz="1400" u="sng" dirty="0" smtClean="0"/>
              <a:t>кафедрам</a:t>
            </a:r>
            <a:r>
              <a:rPr lang="ru-RU" sz="1400" dirty="0" smtClean="0"/>
              <a:t>!) о разработке англоязычных программ аспирантуры (именно для иностранцев.</a:t>
            </a:r>
          </a:p>
          <a:p>
            <a:r>
              <a:rPr lang="ru-RU" sz="1400" dirty="0" smtClean="0"/>
              <a:t>В связи с тем, что выпускнику аспирантуры НГУ, гражданину РФ не запрещено защищать диссертацию и </a:t>
            </a:r>
          </a:p>
          <a:p>
            <a:r>
              <a:rPr lang="ru-RU" sz="1400" dirty="0" smtClean="0"/>
              <a:t>на звание кандидата наук, и на </a:t>
            </a:r>
            <a:r>
              <a:rPr lang="en-US" sz="1400" dirty="0" smtClean="0"/>
              <a:t>PhD</a:t>
            </a:r>
            <a:r>
              <a:rPr lang="ru-RU" sz="1400" dirty="0" smtClean="0"/>
              <a:t>, следует предусмотреть и отработать такую практику и для «наших»  </a:t>
            </a:r>
          </a:p>
          <a:p>
            <a:r>
              <a:rPr lang="ru-RU" sz="1400" dirty="0" smtClean="0"/>
              <a:t>аспирантов, что может заметно увеличить привлекательность ФЕН НГУ и для будущих аспирантов – </a:t>
            </a:r>
            <a:endParaRPr lang="en-US" sz="1400" dirty="0" smtClean="0"/>
          </a:p>
          <a:p>
            <a:r>
              <a:rPr lang="ru-RU" sz="1400" dirty="0" smtClean="0"/>
              <a:t>соотечественников (или выходцев из </a:t>
            </a:r>
            <a:r>
              <a:rPr lang="en-US" sz="1400" dirty="0" smtClean="0"/>
              <a:t>FSU)</a:t>
            </a:r>
            <a:r>
              <a:rPr lang="ru-RU" sz="1400" dirty="0" smtClean="0"/>
              <a:t>, выпускников других вузов.   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64704"/>
            <a:ext cx="8856984" cy="1728192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2564904"/>
            <a:ext cx="88389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   Увеличение набора иностранных обучающихся (магистратура, аспирантура)</a:t>
            </a:r>
          </a:p>
          <a:p>
            <a:r>
              <a:rPr lang="ru-RU" sz="1400" dirty="0" smtClean="0"/>
              <a:t>1. Продолжение, возможно – развитие сотрудничества с Хэйлунцзянским университетом (КНР, Харбин)</a:t>
            </a:r>
          </a:p>
          <a:p>
            <a:r>
              <a:rPr lang="ru-RU" sz="1400" dirty="0" smtClean="0"/>
              <a:t>2. Приглашение к долгосрочному сотрудничеству по подобной или иной схеме других вузов КНР.</a:t>
            </a:r>
          </a:p>
          <a:p>
            <a:r>
              <a:rPr lang="ru-RU" sz="1400" dirty="0" smtClean="0"/>
              <a:t>3. Развитие сотрудничества (программа двойных дипломов) с ведущими вузами Франции (есть задел, </a:t>
            </a:r>
          </a:p>
          <a:p>
            <a:r>
              <a:rPr lang="ru-RU" sz="1400" dirty="0" smtClean="0"/>
              <a:t>    возможности далеко не исчерпаны).</a:t>
            </a:r>
          </a:p>
          <a:p>
            <a:r>
              <a:rPr lang="ru-RU" sz="1400" dirty="0" smtClean="0"/>
              <a:t>4. </a:t>
            </a:r>
            <a:r>
              <a:rPr lang="ru-RU" sz="1400" dirty="0" err="1" smtClean="0"/>
              <a:t>Анлоязычные</a:t>
            </a:r>
            <a:r>
              <a:rPr lang="ru-RU" sz="1400" dirty="0" smtClean="0"/>
              <a:t> магистерские программы, устроенные на модульном принципе для привлечения </a:t>
            </a:r>
          </a:p>
          <a:p>
            <a:r>
              <a:rPr lang="ru-RU" sz="1400" dirty="0" smtClean="0"/>
              <a:t>    иностранных обучающихся не только на полный цикл, но и на отдельные курсы, а не только на </a:t>
            </a:r>
          </a:p>
          <a:p>
            <a:r>
              <a:rPr lang="ru-RU" sz="1400" dirty="0" smtClean="0"/>
              <a:t>    краткосрочные научные стажировки (можно совмещать!)</a:t>
            </a:r>
          </a:p>
          <a:p>
            <a:r>
              <a:rPr lang="ru-RU" sz="1400" dirty="0" smtClean="0"/>
              <a:t>5. Создание собственной базы на ФЕН для обучения иностранцев (возможно только при условии </a:t>
            </a:r>
          </a:p>
          <a:p>
            <a:r>
              <a:rPr lang="ru-RU" sz="1400" dirty="0" smtClean="0"/>
              <a:t>    существенной финансовой поддержки из программы 5-100!)   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564904"/>
            <a:ext cx="8856984" cy="2304256"/>
          </a:xfrm>
          <a:prstGeom prst="rect">
            <a:avLst/>
          </a:prstGeom>
          <a:noFill/>
          <a:ln cap="rnd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69"/>
          <p:cNvSpPr txBox="1">
            <a:spLocks noChangeArrowheads="1"/>
          </p:cNvSpPr>
          <p:nvPr/>
        </p:nvSpPr>
        <p:spPr bwMode="auto">
          <a:xfrm>
            <a:off x="8371332" y="8546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33/36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развитии факультета </a:t>
            </a:r>
            <a:r>
              <a:rPr lang="ru-RU" b="1" dirty="0" smtClean="0"/>
              <a:t> </a:t>
            </a:r>
            <a:r>
              <a:rPr lang="ru-RU" sz="1400" b="1" dirty="0" smtClean="0"/>
              <a:t>(инфраструктура)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496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68561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9.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FF"/>
                </a:solidFill>
              </a:rPr>
              <a:t>Общежитие.</a:t>
            </a:r>
            <a:r>
              <a:rPr lang="ru-RU" dirty="0" smtClean="0"/>
              <a:t> </a:t>
            </a:r>
            <a:r>
              <a:rPr lang="ru-RU" sz="1400" dirty="0" smtClean="0"/>
              <a:t>Декларирование предоставления общежития всем иногородним обучающимся –серьезный фактор, влияющий на выбор вуза.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2830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1.</a:t>
            </a:r>
            <a:r>
              <a:rPr lang="ru-RU" sz="1400" dirty="0" smtClean="0"/>
              <a:t> Ремонт практикумов </a:t>
            </a:r>
            <a:r>
              <a:rPr lang="ru-RU" sz="1400" b="1" dirty="0" smtClean="0"/>
              <a:t>(5-100?)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1148" y="1340768"/>
            <a:ext cx="85288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2.</a:t>
            </a:r>
            <a:r>
              <a:rPr lang="ru-RU" sz="1400" dirty="0" smtClean="0"/>
              <a:t> Перепрофилирование офисных помещений в лабораторные (</a:t>
            </a:r>
            <a:r>
              <a:rPr lang="en-US" sz="1400" dirty="0" smtClean="0"/>
              <a:t>~</a:t>
            </a:r>
            <a:r>
              <a:rPr lang="ru-RU" sz="1400" dirty="0" smtClean="0"/>
              <a:t>400 м</a:t>
            </a:r>
            <a:r>
              <a:rPr lang="ru-RU" sz="1400" baseline="30000" dirty="0" smtClean="0"/>
              <a:t>2</a:t>
            </a:r>
            <a:r>
              <a:rPr lang="ru-RU" sz="1400" dirty="0" smtClean="0"/>
              <a:t>) – создание новых </a:t>
            </a:r>
          </a:p>
          <a:p>
            <a:r>
              <a:rPr lang="ru-RU" sz="1400" dirty="0" smtClean="0"/>
              <a:t>учебно-исследовательских лабораторий, ориентированных преимущественно на магистратуру + </a:t>
            </a:r>
          </a:p>
          <a:p>
            <a:r>
              <a:rPr lang="ru-RU" sz="1400" dirty="0" smtClean="0"/>
              <a:t>«техническая» образовательная компонента (практикум по химической технологии, практикум по </a:t>
            </a:r>
          </a:p>
          <a:p>
            <a:r>
              <a:rPr lang="ru-RU" sz="1400" dirty="0" smtClean="0"/>
              <a:t>биотехнологии) - </a:t>
            </a:r>
            <a:r>
              <a:rPr lang="ru-RU" sz="1400" b="1" dirty="0" smtClean="0"/>
              <a:t>(5-100?)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2348880"/>
            <a:ext cx="880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3.</a:t>
            </a:r>
            <a:r>
              <a:rPr lang="ru-RU" sz="1400" dirty="0" smtClean="0"/>
              <a:t> Оборудование новых лабораторий – «Гибридных материалов для электрохимических  накопителей </a:t>
            </a:r>
          </a:p>
          <a:p>
            <a:r>
              <a:rPr lang="ru-RU" sz="1400" dirty="0" smtClean="0"/>
              <a:t>энергии», зав. лаб. Е.А. Федоровская и «Органической оптоэлектроники», зав. лаб. Е.А. </a:t>
            </a:r>
            <a:r>
              <a:rPr lang="ru-RU" sz="1400" dirty="0" err="1" smtClean="0"/>
              <a:t>Мостович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2924944"/>
            <a:ext cx="8799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4.</a:t>
            </a:r>
            <a:r>
              <a:rPr lang="ru-RU" sz="1400" dirty="0" smtClean="0"/>
              <a:t> Организация музея «Естественной истории», ответственная  - А.В. Нартова («Занимательная наука </a:t>
            </a:r>
          </a:p>
          <a:p>
            <a:r>
              <a:rPr lang="ru-RU" sz="1400" dirty="0" smtClean="0"/>
              <a:t>для школьников») </a:t>
            </a:r>
            <a:r>
              <a:rPr lang="ru-RU" sz="1400" b="1" dirty="0" smtClean="0"/>
              <a:t>(5-100?)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3501008"/>
            <a:ext cx="890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5.</a:t>
            </a:r>
            <a:r>
              <a:rPr lang="ru-RU" sz="1400" dirty="0" smtClean="0"/>
              <a:t> Организация Центра коллективного пользования (или двух) для более эффективного использования </a:t>
            </a:r>
          </a:p>
          <a:p>
            <a:r>
              <a:rPr lang="ru-RU" sz="1400" dirty="0" smtClean="0"/>
              <a:t>имеющегося оборудования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4057327"/>
            <a:ext cx="4092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6.</a:t>
            </a:r>
            <a:r>
              <a:rPr lang="ru-RU" sz="1400" dirty="0" smtClean="0"/>
              <a:t> Оборудование </a:t>
            </a:r>
            <a:r>
              <a:rPr lang="ru-RU" sz="1400" dirty="0" err="1" smtClean="0"/>
              <a:t>конференцзала</a:t>
            </a:r>
            <a:r>
              <a:rPr lang="ru-RU" sz="1400" dirty="0" smtClean="0"/>
              <a:t> ФЕН (к. 304)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4365104"/>
            <a:ext cx="86401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7.</a:t>
            </a:r>
            <a:r>
              <a:rPr lang="ru-RU" sz="1400" dirty="0" smtClean="0"/>
              <a:t> Действия, направленные на освоение </a:t>
            </a:r>
            <a:r>
              <a:rPr lang="ru-RU" sz="1400" u="sng" dirty="0" smtClean="0"/>
              <a:t>ВСЕХ</a:t>
            </a:r>
            <a:r>
              <a:rPr lang="ru-RU" sz="1400" dirty="0" smtClean="0"/>
              <a:t> доступных ФЕН помещений в лабораторном корпусе </a:t>
            </a:r>
          </a:p>
          <a:p>
            <a:r>
              <a:rPr lang="ru-RU" sz="1400" dirty="0" smtClean="0"/>
              <a:t>и в переходе </a:t>
            </a:r>
            <a:r>
              <a:rPr lang="ru-RU" sz="1400" b="1" dirty="0" smtClean="0"/>
              <a:t>(5-100?)</a:t>
            </a:r>
            <a:r>
              <a:rPr lang="ru-RU" sz="1400" dirty="0" smtClean="0"/>
              <a:t>. Работа по передаче под юрисдикцию ФЕН </a:t>
            </a:r>
            <a:r>
              <a:rPr lang="ru-RU" sz="1400" u="sng" dirty="0" smtClean="0"/>
              <a:t>ВСЕХ помещений </a:t>
            </a:r>
            <a:r>
              <a:rPr lang="ru-RU" sz="1400" dirty="0" smtClean="0"/>
              <a:t>лабораторного </a:t>
            </a:r>
          </a:p>
          <a:p>
            <a:r>
              <a:rPr lang="ru-RU" sz="1400" dirty="0" smtClean="0"/>
              <a:t>корпуса (ректорат?)   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7838" y="5137447"/>
            <a:ext cx="89646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8.</a:t>
            </a:r>
            <a:r>
              <a:rPr lang="ru-RU" sz="1400" dirty="0" smtClean="0"/>
              <a:t> Перенос части наиболее загруженных общих практикумов на территорию заинтересованных </a:t>
            </a:r>
          </a:p>
          <a:p>
            <a:r>
              <a:rPr lang="ru-RU" sz="1400" dirty="0" smtClean="0"/>
              <a:t>институтов ННЦ (аренда помещений, приобретения необходимого оборудования из средств программы </a:t>
            </a:r>
          </a:p>
          <a:p>
            <a:r>
              <a:rPr lang="ru-RU" sz="1400" dirty="0" smtClean="0"/>
              <a:t>5-100)</a:t>
            </a:r>
            <a:endParaRPr lang="ru-RU" sz="1400" dirty="0"/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34/36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51520" y="879442"/>
            <a:ext cx="828092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41984" y="35332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развитии факультета </a:t>
            </a:r>
            <a:r>
              <a:rPr lang="ru-RU" b="1" dirty="0" smtClean="0"/>
              <a:t> </a:t>
            </a:r>
            <a:r>
              <a:rPr lang="ru-RU" sz="1400" b="1" dirty="0" smtClean="0"/>
              <a:t>(кадры)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119690" y="3895232"/>
            <a:ext cx="5832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dirty="0" smtClean="0"/>
              <a:t>Проблемы с обеспечением  карьерного роста </a:t>
            </a:r>
            <a:r>
              <a:rPr lang="ru-RU" sz="1400" dirty="0"/>
              <a:t>преподавателей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548680"/>
            <a:ext cx="31562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/>
              <a:t>1. Низкая </a:t>
            </a:r>
            <a:r>
              <a:rPr lang="ru-RU" sz="1600" dirty="0"/>
              <a:t>заработная </a:t>
            </a:r>
            <a:r>
              <a:rPr lang="ru-RU" sz="1600" dirty="0" smtClean="0"/>
              <a:t>плата (?)</a:t>
            </a:r>
            <a:endParaRPr lang="ru-RU" sz="16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87824" y="2348880"/>
            <a:ext cx="3133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/>
              <a:t>Возрастной </a:t>
            </a:r>
            <a:r>
              <a:rPr lang="ru-RU" sz="1600" dirty="0"/>
              <a:t>состав ППС и УВП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07504" y="2852936"/>
            <a:ext cx="73053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dirty="0"/>
              <a:t>Активное привлечение к преподавательской </a:t>
            </a:r>
            <a:r>
              <a:rPr lang="ru-RU" sz="1400" dirty="0" smtClean="0"/>
              <a:t> работе </a:t>
            </a:r>
            <a:r>
              <a:rPr lang="ru-RU" sz="1400" dirty="0"/>
              <a:t>аспирантов НГУ и СО </a:t>
            </a:r>
            <a:r>
              <a:rPr lang="ru-RU" sz="1400" dirty="0" smtClean="0"/>
              <a:t>РАН (</a:t>
            </a:r>
            <a:r>
              <a:rPr lang="ru-RU" sz="1600" dirty="0" smtClean="0">
                <a:solidFill>
                  <a:srgbClr val="0000FF"/>
                </a:solidFill>
              </a:rPr>
              <a:t>да!</a:t>
            </a:r>
            <a:r>
              <a:rPr lang="ru-RU" sz="1400" dirty="0" smtClean="0"/>
              <a:t>)</a:t>
            </a:r>
          </a:p>
          <a:p>
            <a:r>
              <a:rPr lang="ru-RU" sz="1400" dirty="0" smtClean="0"/>
              <a:t>Привлечение к лаборантской работе аспирантов НГУ и СО РАН </a:t>
            </a:r>
            <a:r>
              <a:rPr lang="ru-RU" sz="2400" b="1" dirty="0" smtClean="0">
                <a:solidFill>
                  <a:srgbClr val="FF0000"/>
                </a:solidFill>
              </a:rPr>
              <a:t>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268760"/>
            <a:ext cx="3900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Стоимость рабочего часа (руб./час)               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80" y="908720"/>
            <a:ext cx="168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Профессор (НПР)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908720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Инженер (УВП)</a:t>
            </a:r>
            <a:endParaRPr lang="ru-RU" sz="14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3528" y="1268760"/>
            <a:ext cx="8064896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419872" y="980728"/>
            <a:ext cx="0" cy="64807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292080" y="980728"/>
            <a:ext cx="0" cy="64807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95936" y="126876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~ </a:t>
            </a:r>
            <a:r>
              <a:rPr lang="ru-RU" sz="1600" b="1" dirty="0" smtClean="0"/>
              <a:t>700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464506" y="1289492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~ </a:t>
            </a:r>
            <a:r>
              <a:rPr lang="ru-RU" sz="1600" b="1" dirty="0" smtClean="0"/>
              <a:t>50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68144" y="126876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~ </a:t>
            </a:r>
            <a:r>
              <a:rPr lang="ru-RU" sz="1600" b="1" dirty="0" smtClean="0"/>
              <a:t>150</a:t>
            </a:r>
            <a:endParaRPr lang="ru-RU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36096" y="908720"/>
            <a:ext cx="1583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Ассистент (НПР)</a:t>
            </a:r>
            <a:endParaRPr lang="ru-RU" sz="1400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7020272" y="980728"/>
            <a:ext cx="0" cy="64807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низ 28"/>
          <p:cNvSpPr/>
          <p:nvPr/>
        </p:nvSpPr>
        <p:spPr>
          <a:xfrm>
            <a:off x="4355976" y="1844824"/>
            <a:ext cx="288032" cy="432048"/>
          </a:xfrm>
          <a:prstGeom prst="down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915816" y="2276872"/>
            <a:ext cx="3240360" cy="5040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16050" y="2899306"/>
            <a:ext cx="7552294" cy="60170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07504" y="3645024"/>
            <a:ext cx="521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Зарплатный</a:t>
            </a:r>
            <a:r>
              <a:rPr lang="ru-RU" sz="1400" dirty="0" smtClean="0"/>
              <a:t> дефицит факультета </a:t>
            </a:r>
            <a:r>
              <a:rPr lang="en-US" sz="1400" dirty="0" smtClean="0"/>
              <a:t>~ 5 </a:t>
            </a:r>
            <a:r>
              <a:rPr lang="ru-RU" sz="1400" dirty="0" smtClean="0"/>
              <a:t>млн. руб./год (бюджет)</a:t>
            </a:r>
            <a:endParaRPr lang="ru-RU" sz="1400" dirty="0"/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5436096" y="3598654"/>
            <a:ext cx="144016" cy="432048"/>
          </a:xfrm>
          <a:prstGeom prst="down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45328" y="3627932"/>
            <a:ext cx="7523016" cy="80918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07504" y="4129335"/>
            <a:ext cx="6609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Программа Кадровый резерв «Будущие преподаватели» (НГУ – </a:t>
            </a:r>
            <a:r>
              <a:rPr lang="ru-RU" sz="1400" dirty="0" smtClean="0">
                <a:solidFill>
                  <a:srgbClr val="FF0000"/>
                </a:solidFill>
              </a:rPr>
              <a:t>без денег…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179512" y="4581128"/>
            <a:ext cx="756084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dirty="0"/>
              <a:t>Увеличение привлекательности работы </a:t>
            </a:r>
            <a:r>
              <a:rPr lang="ru-RU" sz="1400" dirty="0" smtClean="0"/>
              <a:t>преподавателя </a:t>
            </a:r>
            <a:r>
              <a:rPr lang="ru-RU" sz="1400" dirty="0"/>
              <a:t>перспективой выхода на международный рынок </a:t>
            </a:r>
            <a:r>
              <a:rPr lang="ru-RU" sz="1400" dirty="0" smtClean="0"/>
              <a:t> образовательных услуг </a:t>
            </a:r>
          </a:p>
          <a:p>
            <a:r>
              <a:rPr lang="ru-RU" sz="1400" b="1" dirty="0" smtClean="0"/>
              <a:t>КРИ в НГУ </a:t>
            </a:r>
            <a:r>
              <a:rPr lang="ru-RU" sz="1400" dirty="0" smtClean="0"/>
              <a:t>(</a:t>
            </a:r>
            <a:r>
              <a:rPr lang="ru-RU" sz="1400" b="1" dirty="0" smtClean="0"/>
              <a:t>1000 </a:t>
            </a:r>
            <a:r>
              <a:rPr lang="ru-RU" sz="1400" dirty="0" smtClean="0"/>
              <a:t>руб./час – доктор наук; </a:t>
            </a:r>
            <a:r>
              <a:rPr lang="ru-RU" sz="1400" b="1" dirty="0" smtClean="0"/>
              <a:t>600</a:t>
            </a:r>
            <a:r>
              <a:rPr lang="ru-RU" sz="1400" dirty="0" smtClean="0"/>
              <a:t> руб./час – ассистент; </a:t>
            </a:r>
            <a:r>
              <a:rPr lang="ru-RU" sz="1400" b="1" dirty="0" smtClean="0"/>
              <a:t>300</a:t>
            </a:r>
            <a:r>
              <a:rPr lang="ru-RU" sz="1400" dirty="0" smtClean="0"/>
              <a:t> руб./час –  УВП</a:t>
            </a:r>
          </a:p>
          <a:p>
            <a:r>
              <a:rPr lang="ru-RU" sz="1400" b="1" dirty="0" smtClean="0"/>
              <a:t>КРИ в Харбине </a:t>
            </a:r>
            <a:r>
              <a:rPr lang="ru-RU" sz="1400" dirty="0" smtClean="0"/>
              <a:t>(</a:t>
            </a:r>
            <a:r>
              <a:rPr lang="ru-RU" sz="1400" b="1" dirty="0" smtClean="0"/>
              <a:t>2500</a:t>
            </a:r>
            <a:r>
              <a:rPr lang="ru-RU" sz="1400" dirty="0" smtClean="0"/>
              <a:t> руб./час – доктор наук; </a:t>
            </a:r>
            <a:r>
              <a:rPr lang="ru-RU" sz="1400" b="1" dirty="0" smtClean="0"/>
              <a:t>1650 </a:t>
            </a:r>
            <a:r>
              <a:rPr lang="ru-RU" sz="1400" dirty="0" smtClean="0"/>
              <a:t>руб./час – ассистент (+ дорога и проживание)</a:t>
            </a:r>
            <a:endParaRPr lang="ru-RU" sz="1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79512" y="4581128"/>
            <a:ext cx="7488832" cy="122413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00244" y="5966372"/>
            <a:ext cx="6361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Возможность привлечение к преподаванию иностранцев (средства 5-100)</a:t>
            </a:r>
            <a:endParaRPr lang="ru-RU" sz="14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79512" y="5949280"/>
            <a:ext cx="7488832" cy="43204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35/36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2806" y="730520"/>
            <a:ext cx="84491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 НГУ отсутствуют </a:t>
            </a:r>
            <a:r>
              <a:rPr lang="ru-RU" sz="1400" u="sng" dirty="0" smtClean="0"/>
              <a:t>бюджетные</a:t>
            </a:r>
            <a:r>
              <a:rPr lang="ru-RU" sz="1400" dirty="0" smtClean="0"/>
              <a:t> ставки научных сотрудников, следовательно НПР должен быть:</a:t>
            </a:r>
          </a:p>
          <a:p>
            <a:r>
              <a:rPr lang="ru-RU" sz="1400" dirty="0" smtClean="0"/>
              <a:t>а) преподавателем</a:t>
            </a:r>
          </a:p>
          <a:p>
            <a:r>
              <a:rPr lang="ru-RU" sz="1400" dirty="0" smtClean="0"/>
              <a:t>б) он может использовать помощь НГУ как «</a:t>
            </a:r>
            <a:r>
              <a:rPr lang="ru-RU" sz="1400" dirty="0" err="1" smtClean="0"/>
              <a:t>стартап</a:t>
            </a:r>
            <a:r>
              <a:rPr lang="ru-RU" sz="1400" dirty="0" smtClean="0"/>
              <a:t>»  (5-100), но обязан думать о </a:t>
            </a:r>
            <a:r>
              <a:rPr lang="ru-RU" sz="1400" dirty="0" err="1" smtClean="0"/>
              <a:t>зарабатывании</a:t>
            </a:r>
            <a:r>
              <a:rPr lang="ru-RU" sz="1400" dirty="0" smtClean="0"/>
              <a:t>  </a:t>
            </a:r>
          </a:p>
          <a:p>
            <a:r>
              <a:rPr lang="ru-RU" sz="1400" dirty="0" smtClean="0"/>
              <a:t>средств из грантов и т.п.</a:t>
            </a:r>
          </a:p>
          <a:p>
            <a:r>
              <a:rPr lang="ru-RU" sz="1400" dirty="0" smtClean="0"/>
              <a:t>в) возможность привлечения для НИР иностранцев (5-100), при обязательном выполнении п. а)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179348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 развитии факультета </a:t>
            </a:r>
            <a:r>
              <a:rPr lang="ru-RU" b="1" dirty="0" smtClean="0"/>
              <a:t> </a:t>
            </a:r>
            <a:r>
              <a:rPr lang="ru-RU" sz="1400" b="1" dirty="0" smtClean="0"/>
              <a:t>(кадры)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92696"/>
            <a:ext cx="8280920" cy="129614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26001" y="3975447"/>
            <a:ext cx="7092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othicRus" pitchFamily="18" charset="0"/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othicRus" pitchFamily="18" charset="0"/>
            </a:endParaRPr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406877" y="2757786"/>
          <a:ext cx="8053555" cy="4055590"/>
        </p:xfrm>
        <a:graphic>
          <a:graphicData uri="http://schemas.openxmlformats.org/presentationml/2006/ole">
            <p:oleObj spid="_x0000_s84994" name="Image" r:id="rId3" imgW="4176122" imgH="2103302" progId="">
              <p:embed/>
            </p:oleObj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7544" y="2414215"/>
            <a:ext cx="8126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У будущей администрации факультета есть большое поле деятельности. </a:t>
            </a:r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8388424" y="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36/36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042988" y="188913"/>
            <a:ext cx="7304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Прием студентов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rgbClr val="0000FF"/>
                </a:solidFill>
              </a:rPr>
              <a:t>на биологическое отделение</a:t>
            </a:r>
          </a:p>
        </p:txBody>
      </p:sp>
      <p:sp>
        <p:nvSpPr>
          <p:cNvPr id="7237" name="Text Box 69"/>
          <p:cNvSpPr txBox="1">
            <a:spLocks noChangeArrowheads="1"/>
          </p:cNvSpPr>
          <p:nvPr/>
        </p:nvSpPr>
        <p:spPr bwMode="auto">
          <a:xfrm>
            <a:off x="8510493" y="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4/36</a:t>
            </a:r>
            <a:endParaRPr lang="ru-RU" b="1" i="1" dirty="0"/>
          </a:p>
        </p:txBody>
      </p:sp>
      <p:graphicFrame>
        <p:nvGraphicFramePr>
          <p:cNvPr id="65" name="Group 230"/>
          <p:cNvGraphicFramePr>
            <a:graphicFrameLocks noGrp="1"/>
          </p:cNvGraphicFramePr>
          <p:nvPr/>
        </p:nvGraphicFramePr>
        <p:xfrm>
          <a:off x="1331640" y="1052736"/>
          <a:ext cx="6696744" cy="2209800"/>
        </p:xfrm>
        <a:graphic>
          <a:graphicData uri="http://schemas.openxmlformats.org/drawingml/2006/table">
            <a:tbl>
              <a:tblPr/>
              <a:tblGrid>
                <a:gridCol w="621306"/>
                <a:gridCol w="1178894"/>
                <a:gridCol w="1440160"/>
                <a:gridCol w="1368152"/>
                <a:gridCol w="1296144"/>
                <a:gridCol w="792088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бакалавры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Магистратура</a:t>
                      </a:r>
                      <a:endParaRPr lang="ru-RU" sz="1400" b="1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Аспирантура</a:t>
                      </a:r>
                      <a:endParaRPr lang="ru-RU" sz="1400" b="1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Платн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обуч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5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</a:rPr>
                        <a:t>2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" name="Прямоугольник 65"/>
          <p:cNvSpPr/>
          <p:nvPr/>
        </p:nvSpPr>
        <p:spPr>
          <a:xfrm>
            <a:off x="1331640" y="3573016"/>
            <a:ext cx="228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Средний балл ЕГЭ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75656" y="4077072"/>
            <a:ext cx="14670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 – 248</a:t>
            </a:r>
          </a:p>
          <a:p>
            <a:r>
              <a:rPr lang="ru-RU" dirty="0" smtClean="0"/>
              <a:t>2014 – 249</a:t>
            </a:r>
          </a:p>
          <a:p>
            <a:r>
              <a:rPr lang="ru-RU" dirty="0" smtClean="0"/>
              <a:t>2015 – 247</a:t>
            </a:r>
          </a:p>
          <a:p>
            <a:r>
              <a:rPr lang="ru-RU" dirty="0" smtClean="0"/>
              <a:t>2016 – 254</a:t>
            </a:r>
          </a:p>
          <a:p>
            <a:r>
              <a:rPr lang="ru-RU" smtClean="0"/>
              <a:t>2017 – 257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19672" y="5620990"/>
            <a:ext cx="4104456" cy="64807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9672" y="5733256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Так как же одно связано с другим?</a:t>
            </a:r>
            <a:endParaRPr lang="ru-RU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39552" y="5445224"/>
            <a:ext cx="5112568" cy="0"/>
          </a:xfrm>
          <a:prstGeom prst="line">
            <a:avLst/>
          </a:prstGeom>
          <a:ln w="28575" cmpd="tri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63688" y="260648"/>
            <a:ext cx="5616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Численность обучающихся на ФЕН</a:t>
            </a:r>
            <a:endParaRPr lang="ru-RU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755576" y="836712"/>
          <a:ext cx="734481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69"/>
          <p:cNvSpPr txBox="1">
            <a:spLocks noChangeArrowheads="1"/>
          </p:cNvSpPr>
          <p:nvPr/>
        </p:nvSpPr>
        <p:spPr bwMode="auto">
          <a:xfrm>
            <a:off x="8510493" y="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5/36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184482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945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6380746" y="1844824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18" y="-99392"/>
            <a:ext cx="9142600" cy="1872207"/>
            <a:chOff x="1400" y="0"/>
            <a:chExt cx="10692000" cy="2286270"/>
          </a:xfrm>
        </p:grpSpPr>
        <p:sp>
          <p:nvSpPr>
            <p:cNvPr id="3" name="Freeform 24"/>
            <p:cNvSpPr>
              <a:spLocks noChangeAspect="1"/>
            </p:cNvSpPr>
            <p:nvPr/>
          </p:nvSpPr>
          <p:spPr bwMode="auto">
            <a:xfrm>
              <a:off x="1400" y="0"/>
              <a:ext cx="10692000" cy="2022471"/>
            </a:xfrm>
            <a:custGeom>
              <a:avLst/>
              <a:gdLst/>
              <a:ahLst/>
              <a:cxnLst>
                <a:cxn ang="0">
                  <a:pos x="29700" y="4455"/>
                </a:cxn>
                <a:cxn ang="0">
                  <a:pos x="14970" y="4455"/>
                </a:cxn>
                <a:cxn ang="0">
                  <a:pos x="14502" y="5623"/>
                </a:cxn>
                <a:cxn ang="0">
                  <a:pos x="0" y="5623"/>
                </a:cxn>
                <a:cxn ang="0">
                  <a:pos x="0" y="0"/>
                </a:cxn>
                <a:cxn ang="0">
                  <a:pos x="29700" y="0"/>
                </a:cxn>
                <a:cxn ang="0">
                  <a:pos x="29700" y="4455"/>
                </a:cxn>
              </a:cxnLst>
              <a:rect l="0" t="0" r="r" b="b"/>
              <a:pathLst>
                <a:path w="29700" h="5623">
                  <a:moveTo>
                    <a:pt x="29700" y="4455"/>
                  </a:moveTo>
                  <a:lnTo>
                    <a:pt x="14970" y="4455"/>
                  </a:lnTo>
                  <a:lnTo>
                    <a:pt x="14502" y="5623"/>
                  </a:lnTo>
                  <a:lnTo>
                    <a:pt x="0" y="5623"/>
                  </a:lnTo>
                  <a:lnTo>
                    <a:pt x="0" y="0"/>
                  </a:lnTo>
                  <a:lnTo>
                    <a:pt x="29700" y="0"/>
                  </a:lnTo>
                  <a:lnTo>
                    <a:pt x="29700" y="4455"/>
                  </a:lnTo>
                  <a:close/>
                </a:path>
              </a:pathLst>
            </a:cu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25"/>
            <p:cNvSpPr>
              <a:spLocks noChangeAspect="1" noEditPoints="1"/>
            </p:cNvSpPr>
            <p:nvPr/>
          </p:nvSpPr>
          <p:spPr bwMode="auto">
            <a:xfrm>
              <a:off x="1400" y="263799"/>
              <a:ext cx="10692000" cy="2022471"/>
            </a:xfrm>
            <a:custGeom>
              <a:avLst/>
              <a:gdLst/>
              <a:ahLst/>
              <a:cxnLst>
                <a:cxn ang="0">
                  <a:pos x="5545" y="45"/>
                </a:cxn>
                <a:cxn ang="0">
                  <a:pos x="9743" y="271"/>
                </a:cxn>
                <a:cxn ang="0">
                  <a:pos x="14875" y="1835"/>
                </a:cxn>
                <a:cxn ang="0">
                  <a:pos x="20131" y="370"/>
                </a:cxn>
                <a:cxn ang="0">
                  <a:pos x="24156" y="45"/>
                </a:cxn>
                <a:cxn ang="0">
                  <a:pos x="29700" y="384"/>
                </a:cxn>
                <a:cxn ang="0">
                  <a:pos x="28029" y="4234"/>
                </a:cxn>
                <a:cxn ang="0">
                  <a:pos x="26487" y="1761"/>
                </a:cxn>
                <a:cxn ang="0">
                  <a:pos x="25087" y="4455"/>
                </a:cxn>
                <a:cxn ang="0">
                  <a:pos x="19216" y="4154"/>
                </a:cxn>
                <a:cxn ang="0">
                  <a:pos x="18679" y="4455"/>
                </a:cxn>
                <a:cxn ang="0">
                  <a:pos x="15832" y="4015"/>
                </a:cxn>
                <a:cxn ang="0">
                  <a:pos x="13506" y="2732"/>
                </a:cxn>
                <a:cxn ang="0">
                  <a:pos x="10602" y="1996"/>
                </a:cxn>
                <a:cxn ang="0">
                  <a:pos x="8777" y="5623"/>
                </a:cxn>
                <a:cxn ang="0">
                  <a:pos x="5517" y="3533"/>
                </a:cxn>
                <a:cxn ang="0">
                  <a:pos x="3067" y="4553"/>
                </a:cxn>
                <a:cxn ang="0">
                  <a:pos x="2769" y="5111"/>
                </a:cxn>
                <a:cxn ang="0">
                  <a:pos x="204" y="2653"/>
                </a:cxn>
                <a:cxn ang="0">
                  <a:pos x="2706" y="549"/>
                </a:cxn>
                <a:cxn ang="0">
                  <a:pos x="11752" y="383"/>
                </a:cxn>
                <a:cxn ang="0">
                  <a:pos x="10873" y="148"/>
                </a:cxn>
                <a:cxn ang="0">
                  <a:pos x="19008" y="469"/>
                </a:cxn>
                <a:cxn ang="0">
                  <a:pos x="26283" y="629"/>
                </a:cxn>
                <a:cxn ang="0">
                  <a:pos x="5380" y="3935"/>
                </a:cxn>
                <a:cxn ang="0">
                  <a:pos x="4541" y="724"/>
                </a:cxn>
                <a:cxn ang="0">
                  <a:pos x="4956" y="2090"/>
                </a:cxn>
                <a:cxn ang="0">
                  <a:pos x="4374" y="3627"/>
                </a:cxn>
                <a:cxn ang="0">
                  <a:pos x="1893" y="4234"/>
                </a:cxn>
                <a:cxn ang="0">
                  <a:pos x="2626" y="2207"/>
                </a:cxn>
                <a:cxn ang="0">
                  <a:pos x="1010" y="458"/>
                </a:cxn>
                <a:cxn ang="0">
                  <a:pos x="825" y="1578"/>
                </a:cxn>
                <a:cxn ang="0">
                  <a:pos x="13666" y="2732"/>
                </a:cxn>
                <a:cxn ang="0">
                  <a:pos x="12096" y="1046"/>
                </a:cxn>
                <a:cxn ang="0">
                  <a:pos x="13444" y="1099"/>
                </a:cxn>
                <a:cxn ang="0">
                  <a:pos x="9442" y="4632"/>
                </a:cxn>
                <a:cxn ang="0">
                  <a:pos x="10182" y="4234"/>
                </a:cxn>
                <a:cxn ang="0">
                  <a:pos x="10581" y="2287"/>
                </a:cxn>
                <a:cxn ang="0">
                  <a:pos x="9838" y="1836"/>
                </a:cxn>
                <a:cxn ang="0">
                  <a:pos x="7208" y="2075"/>
                </a:cxn>
                <a:cxn ang="0">
                  <a:pos x="6975" y="5263"/>
                </a:cxn>
                <a:cxn ang="0">
                  <a:pos x="6460" y="580"/>
                </a:cxn>
                <a:cxn ang="0">
                  <a:pos x="20937" y="3294"/>
                </a:cxn>
                <a:cxn ang="0">
                  <a:pos x="19848" y="460"/>
                </a:cxn>
                <a:cxn ang="0">
                  <a:pos x="20546" y="2174"/>
                </a:cxn>
                <a:cxn ang="0">
                  <a:pos x="15954" y="2573"/>
                </a:cxn>
                <a:cxn ang="0">
                  <a:pos x="17142" y="2653"/>
                </a:cxn>
                <a:cxn ang="0">
                  <a:pos x="17099" y="2413"/>
                </a:cxn>
                <a:cxn ang="0">
                  <a:pos x="14890" y="3549"/>
                </a:cxn>
                <a:cxn ang="0">
                  <a:pos x="28166" y="1019"/>
                </a:cxn>
                <a:cxn ang="0">
                  <a:pos x="28421" y="1338"/>
                </a:cxn>
                <a:cxn ang="0">
                  <a:pos x="23829" y="2653"/>
                </a:cxn>
                <a:cxn ang="0">
                  <a:pos x="23909" y="2653"/>
                </a:cxn>
                <a:cxn ang="0">
                  <a:pos x="24928" y="2333"/>
                </a:cxn>
                <a:cxn ang="0">
                  <a:pos x="22765" y="3763"/>
                </a:cxn>
                <a:cxn ang="0">
                  <a:pos x="22462" y="305"/>
                </a:cxn>
                <a:cxn ang="0">
                  <a:pos x="14731" y="1835"/>
                </a:cxn>
                <a:cxn ang="0">
                  <a:pos x="303" y="4334"/>
                </a:cxn>
                <a:cxn ang="0">
                  <a:pos x="7175" y="5623"/>
                </a:cxn>
                <a:cxn ang="0">
                  <a:pos x="5726" y="4414"/>
                </a:cxn>
                <a:cxn ang="0">
                  <a:pos x="14970" y="3688"/>
                </a:cxn>
                <a:cxn ang="0">
                  <a:pos x="14850" y="2963"/>
                </a:cxn>
                <a:cxn ang="0">
                  <a:pos x="22206" y="4414"/>
                </a:cxn>
              </a:cxnLst>
              <a:rect l="0" t="0" r="r" b="b"/>
              <a:pathLst>
                <a:path w="29700" h="5623">
                  <a:moveTo>
                    <a:pt x="4127" y="1256"/>
                  </a:moveTo>
                  <a:lnTo>
                    <a:pt x="3931" y="1597"/>
                  </a:lnTo>
                  <a:lnTo>
                    <a:pt x="3510" y="1597"/>
                  </a:lnTo>
                  <a:lnTo>
                    <a:pt x="3510" y="1256"/>
                  </a:lnTo>
                  <a:lnTo>
                    <a:pt x="4127" y="1256"/>
                  </a:lnTo>
                  <a:close/>
                  <a:moveTo>
                    <a:pt x="31" y="0"/>
                  </a:moveTo>
                  <a:lnTo>
                    <a:pt x="125" y="0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7" y="124"/>
                  </a:lnTo>
                  <a:lnTo>
                    <a:pt x="818" y="124"/>
                  </a:lnTo>
                  <a:lnTo>
                    <a:pt x="773" y="45"/>
                  </a:lnTo>
                  <a:lnTo>
                    <a:pt x="531" y="45"/>
                  </a:lnTo>
                  <a:lnTo>
                    <a:pt x="505" y="0"/>
                  </a:lnTo>
                  <a:lnTo>
                    <a:pt x="841" y="0"/>
                  </a:lnTo>
                  <a:lnTo>
                    <a:pt x="1058" y="378"/>
                  </a:lnTo>
                  <a:lnTo>
                    <a:pt x="1614" y="378"/>
                  </a:lnTo>
                  <a:lnTo>
                    <a:pt x="1614" y="218"/>
                  </a:lnTo>
                  <a:lnTo>
                    <a:pt x="1340" y="218"/>
                  </a:lnTo>
                  <a:lnTo>
                    <a:pt x="1214" y="0"/>
                  </a:lnTo>
                  <a:lnTo>
                    <a:pt x="1308" y="0"/>
                  </a:lnTo>
                  <a:lnTo>
                    <a:pt x="1388" y="138"/>
                  </a:lnTo>
                  <a:lnTo>
                    <a:pt x="1694" y="138"/>
                  </a:lnTo>
                  <a:lnTo>
                    <a:pt x="1694" y="370"/>
                  </a:lnTo>
                  <a:lnTo>
                    <a:pt x="1694" y="370"/>
                  </a:lnTo>
                  <a:lnTo>
                    <a:pt x="1868" y="271"/>
                  </a:lnTo>
                  <a:lnTo>
                    <a:pt x="1816" y="181"/>
                  </a:lnTo>
                  <a:lnTo>
                    <a:pt x="1816" y="18"/>
                  </a:lnTo>
                  <a:lnTo>
                    <a:pt x="1816" y="0"/>
                  </a:lnTo>
                  <a:lnTo>
                    <a:pt x="1896" y="0"/>
                  </a:lnTo>
                  <a:lnTo>
                    <a:pt x="1896" y="157"/>
                  </a:lnTo>
                  <a:lnTo>
                    <a:pt x="2039" y="404"/>
                  </a:lnTo>
                  <a:lnTo>
                    <a:pt x="2039" y="0"/>
                  </a:lnTo>
                  <a:lnTo>
                    <a:pt x="2119" y="0"/>
                  </a:lnTo>
                  <a:lnTo>
                    <a:pt x="2119" y="542"/>
                  </a:lnTo>
                  <a:lnTo>
                    <a:pt x="2306" y="868"/>
                  </a:lnTo>
                  <a:lnTo>
                    <a:pt x="2942" y="868"/>
                  </a:lnTo>
                  <a:lnTo>
                    <a:pt x="2942" y="2076"/>
                  </a:lnTo>
                  <a:lnTo>
                    <a:pt x="2998" y="2076"/>
                  </a:lnTo>
                  <a:lnTo>
                    <a:pt x="3078" y="2076"/>
                  </a:lnTo>
                  <a:lnTo>
                    <a:pt x="3133" y="2076"/>
                  </a:lnTo>
                  <a:lnTo>
                    <a:pt x="3133" y="868"/>
                  </a:lnTo>
                  <a:lnTo>
                    <a:pt x="3769" y="868"/>
                  </a:lnTo>
                  <a:lnTo>
                    <a:pt x="3957" y="543"/>
                  </a:lnTo>
                  <a:lnTo>
                    <a:pt x="3957" y="0"/>
                  </a:lnTo>
                  <a:lnTo>
                    <a:pt x="4037" y="0"/>
                  </a:lnTo>
                  <a:lnTo>
                    <a:pt x="4037" y="404"/>
                  </a:lnTo>
                  <a:lnTo>
                    <a:pt x="4179" y="157"/>
                  </a:lnTo>
                  <a:lnTo>
                    <a:pt x="4179" y="0"/>
                  </a:lnTo>
                  <a:lnTo>
                    <a:pt x="4259" y="0"/>
                  </a:lnTo>
                  <a:lnTo>
                    <a:pt x="4259" y="18"/>
                  </a:lnTo>
                  <a:lnTo>
                    <a:pt x="4259" y="181"/>
                  </a:lnTo>
                  <a:lnTo>
                    <a:pt x="4207" y="271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370"/>
                  </a:lnTo>
                  <a:lnTo>
                    <a:pt x="4381" y="138"/>
                  </a:lnTo>
                  <a:lnTo>
                    <a:pt x="4687" y="138"/>
                  </a:lnTo>
                  <a:lnTo>
                    <a:pt x="4767" y="0"/>
                  </a:lnTo>
                  <a:lnTo>
                    <a:pt x="4861" y="0"/>
                  </a:lnTo>
                  <a:lnTo>
                    <a:pt x="4735" y="218"/>
                  </a:lnTo>
                  <a:lnTo>
                    <a:pt x="4461" y="218"/>
                  </a:lnTo>
                  <a:lnTo>
                    <a:pt x="4461" y="378"/>
                  </a:lnTo>
                  <a:lnTo>
                    <a:pt x="5017" y="378"/>
                  </a:lnTo>
                  <a:lnTo>
                    <a:pt x="5234" y="0"/>
                  </a:lnTo>
                  <a:lnTo>
                    <a:pt x="5570" y="0"/>
                  </a:lnTo>
                  <a:lnTo>
                    <a:pt x="5545" y="45"/>
                  </a:lnTo>
                  <a:lnTo>
                    <a:pt x="5303" y="45"/>
                  </a:lnTo>
                  <a:lnTo>
                    <a:pt x="5257" y="124"/>
                  </a:lnTo>
                  <a:lnTo>
                    <a:pt x="5879" y="124"/>
                  </a:lnTo>
                  <a:lnTo>
                    <a:pt x="5885" y="114"/>
                  </a:lnTo>
                  <a:lnTo>
                    <a:pt x="5950" y="0"/>
                  </a:lnTo>
                  <a:lnTo>
                    <a:pt x="6044" y="0"/>
                  </a:lnTo>
                  <a:lnTo>
                    <a:pt x="5927" y="204"/>
                  </a:lnTo>
                  <a:lnTo>
                    <a:pt x="5582" y="803"/>
                  </a:lnTo>
                  <a:lnTo>
                    <a:pt x="4621" y="803"/>
                  </a:lnTo>
                  <a:lnTo>
                    <a:pt x="4621" y="1019"/>
                  </a:lnTo>
                  <a:lnTo>
                    <a:pt x="5615" y="1019"/>
                  </a:lnTo>
                  <a:lnTo>
                    <a:pt x="5901" y="524"/>
                  </a:lnTo>
                  <a:lnTo>
                    <a:pt x="6202" y="0"/>
                  </a:lnTo>
                  <a:lnTo>
                    <a:pt x="6296" y="0"/>
                  </a:lnTo>
                  <a:lnTo>
                    <a:pt x="5980" y="548"/>
                  </a:lnTo>
                  <a:lnTo>
                    <a:pt x="5980" y="1498"/>
                  </a:lnTo>
                  <a:lnTo>
                    <a:pt x="6060" y="1498"/>
                  </a:lnTo>
                  <a:lnTo>
                    <a:pt x="6060" y="847"/>
                  </a:lnTo>
                  <a:lnTo>
                    <a:pt x="6060" y="683"/>
                  </a:lnTo>
                  <a:lnTo>
                    <a:pt x="6454" y="0"/>
                  </a:lnTo>
                  <a:lnTo>
                    <a:pt x="6548" y="0"/>
                  </a:lnTo>
                  <a:lnTo>
                    <a:pt x="6300" y="430"/>
                  </a:lnTo>
                  <a:lnTo>
                    <a:pt x="6300" y="1756"/>
                  </a:lnTo>
                  <a:lnTo>
                    <a:pt x="6904" y="1756"/>
                  </a:lnTo>
                  <a:lnTo>
                    <a:pt x="6950" y="1835"/>
                  </a:lnTo>
                  <a:lnTo>
                    <a:pt x="6975" y="1879"/>
                  </a:lnTo>
                  <a:lnTo>
                    <a:pt x="6975" y="1879"/>
                  </a:lnTo>
                  <a:lnTo>
                    <a:pt x="7000" y="1835"/>
                  </a:lnTo>
                  <a:lnTo>
                    <a:pt x="7046" y="1756"/>
                  </a:lnTo>
                  <a:lnTo>
                    <a:pt x="7650" y="1756"/>
                  </a:lnTo>
                  <a:lnTo>
                    <a:pt x="7650" y="430"/>
                  </a:lnTo>
                  <a:lnTo>
                    <a:pt x="7402" y="0"/>
                  </a:lnTo>
                  <a:lnTo>
                    <a:pt x="7497" y="0"/>
                  </a:lnTo>
                  <a:lnTo>
                    <a:pt x="7890" y="683"/>
                  </a:lnTo>
                  <a:lnTo>
                    <a:pt x="7890" y="847"/>
                  </a:lnTo>
                  <a:lnTo>
                    <a:pt x="7890" y="1498"/>
                  </a:lnTo>
                  <a:lnTo>
                    <a:pt x="7970" y="1498"/>
                  </a:lnTo>
                  <a:lnTo>
                    <a:pt x="7970" y="548"/>
                  </a:lnTo>
                  <a:lnTo>
                    <a:pt x="7654" y="0"/>
                  </a:lnTo>
                  <a:lnTo>
                    <a:pt x="7748" y="0"/>
                  </a:lnTo>
                  <a:lnTo>
                    <a:pt x="8050" y="524"/>
                  </a:lnTo>
                  <a:lnTo>
                    <a:pt x="8335" y="1019"/>
                  </a:lnTo>
                  <a:lnTo>
                    <a:pt x="9329" y="1019"/>
                  </a:lnTo>
                  <a:lnTo>
                    <a:pt x="9329" y="803"/>
                  </a:lnTo>
                  <a:lnTo>
                    <a:pt x="8368" y="803"/>
                  </a:lnTo>
                  <a:lnTo>
                    <a:pt x="8023" y="204"/>
                  </a:lnTo>
                  <a:lnTo>
                    <a:pt x="7906" y="0"/>
                  </a:lnTo>
                  <a:lnTo>
                    <a:pt x="8000" y="0"/>
                  </a:lnTo>
                  <a:lnTo>
                    <a:pt x="8065" y="114"/>
                  </a:lnTo>
                  <a:lnTo>
                    <a:pt x="8065" y="114"/>
                  </a:lnTo>
                  <a:lnTo>
                    <a:pt x="8072" y="124"/>
                  </a:lnTo>
                  <a:lnTo>
                    <a:pt x="8693" y="124"/>
                  </a:lnTo>
                  <a:lnTo>
                    <a:pt x="8648" y="45"/>
                  </a:lnTo>
                  <a:lnTo>
                    <a:pt x="8406" y="45"/>
                  </a:lnTo>
                  <a:lnTo>
                    <a:pt x="8380" y="0"/>
                  </a:lnTo>
                  <a:lnTo>
                    <a:pt x="8716" y="0"/>
                  </a:lnTo>
                  <a:lnTo>
                    <a:pt x="8933" y="378"/>
                  </a:lnTo>
                  <a:lnTo>
                    <a:pt x="9489" y="378"/>
                  </a:lnTo>
                  <a:lnTo>
                    <a:pt x="9489" y="218"/>
                  </a:lnTo>
                  <a:lnTo>
                    <a:pt x="9215" y="218"/>
                  </a:lnTo>
                  <a:lnTo>
                    <a:pt x="9089" y="0"/>
                  </a:lnTo>
                  <a:lnTo>
                    <a:pt x="9183" y="0"/>
                  </a:lnTo>
                  <a:lnTo>
                    <a:pt x="9263" y="138"/>
                  </a:lnTo>
                  <a:lnTo>
                    <a:pt x="9569" y="138"/>
                  </a:lnTo>
                  <a:lnTo>
                    <a:pt x="9569" y="370"/>
                  </a:lnTo>
                  <a:lnTo>
                    <a:pt x="9569" y="370"/>
                  </a:lnTo>
                  <a:lnTo>
                    <a:pt x="9743" y="271"/>
                  </a:lnTo>
                  <a:lnTo>
                    <a:pt x="9691" y="181"/>
                  </a:lnTo>
                  <a:lnTo>
                    <a:pt x="9691" y="18"/>
                  </a:lnTo>
                  <a:lnTo>
                    <a:pt x="9691" y="0"/>
                  </a:lnTo>
                  <a:lnTo>
                    <a:pt x="9771" y="0"/>
                  </a:lnTo>
                  <a:lnTo>
                    <a:pt x="9771" y="157"/>
                  </a:lnTo>
                  <a:lnTo>
                    <a:pt x="9914" y="404"/>
                  </a:lnTo>
                  <a:lnTo>
                    <a:pt x="9914" y="0"/>
                  </a:lnTo>
                  <a:lnTo>
                    <a:pt x="9994" y="0"/>
                  </a:lnTo>
                  <a:lnTo>
                    <a:pt x="9994" y="542"/>
                  </a:lnTo>
                  <a:lnTo>
                    <a:pt x="10181" y="868"/>
                  </a:lnTo>
                  <a:lnTo>
                    <a:pt x="10817" y="868"/>
                  </a:lnTo>
                  <a:lnTo>
                    <a:pt x="10817" y="2076"/>
                  </a:lnTo>
                  <a:lnTo>
                    <a:pt x="10873" y="2076"/>
                  </a:lnTo>
                  <a:lnTo>
                    <a:pt x="10953" y="2076"/>
                  </a:lnTo>
                  <a:lnTo>
                    <a:pt x="11008" y="2076"/>
                  </a:lnTo>
                  <a:lnTo>
                    <a:pt x="11008" y="868"/>
                  </a:lnTo>
                  <a:lnTo>
                    <a:pt x="11644" y="868"/>
                  </a:lnTo>
                  <a:lnTo>
                    <a:pt x="11832" y="543"/>
                  </a:lnTo>
                  <a:lnTo>
                    <a:pt x="11832" y="0"/>
                  </a:lnTo>
                  <a:lnTo>
                    <a:pt x="11912" y="0"/>
                  </a:lnTo>
                  <a:lnTo>
                    <a:pt x="11912" y="404"/>
                  </a:lnTo>
                  <a:lnTo>
                    <a:pt x="12054" y="157"/>
                  </a:lnTo>
                  <a:lnTo>
                    <a:pt x="12054" y="0"/>
                  </a:lnTo>
                  <a:lnTo>
                    <a:pt x="12134" y="0"/>
                  </a:lnTo>
                  <a:lnTo>
                    <a:pt x="12134" y="18"/>
                  </a:lnTo>
                  <a:lnTo>
                    <a:pt x="12134" y="181"/>
                  </a:lnTo>
                  <a:lnTo>
                    <a:pt x="12082" y="271"/>
                  </a:lnTo>
                  <a:lnTo>
                    <a:pt x="12256" y="370"/>
                  </a:lnTo>
                  <a:lnTo>
                    <a:pt x="12256" y="370"/>
                  </a:lnTo>
                  <a:lnTo>
                    <a:pt x="12256" y="138"/>
                  </a:lnTo>
                  <a:lnTo>
                    <a:pt x="12562" y="138"/>
                  </a:lnTo>
                  <a:lnTo>
                    <a:pt x="12642" y="0"/>
                  </a:lnTo>
                  <a:lnTo>
                    <a:pt x="12736" y="0"/>
                  </a:lnTo>
                  <a:lnTo>
                    <a:pt x="12610" y="218"/>
                  </a:lnTo>
                  <a:lnTo>
                    <a:pt x="12336" y="218"/>
                  </a:lnTo>
                  <a:lnTo>
                    <a:pt x="12336" y="378"/>
                  </a:lnTo>
                  <a:lnTo>
                    <a:pt x="12892" y="378"/>
                  </a:lnTo>
                  <a:lnTo>
                    <a:pt x="13109" y="0"/>
                  </a:lnTo>
                  <a:lnTo>
                    <a:pt x="13445" y="0"/>
                  </a:lnTo>
                  <a:lnTo>
                    <a:pt x="13420" y="45"/>
                  </a:lnTo>
                  <a:lnTo>
                    <a:pt x="13178" y="45"/>
                  </a:lnTo>
                  <a:lnTo>
                    <a:pt x="13132" y="124"/>
                  </a:lnTo>
                  <a:lnTo>
                    <a:pt x="13754" y="124"/>
                  </a:lnTo>
                  <a:lnTo>
                    <a:pt x="13760" y="114"/>
                  </a:lnTo>
                  <a:lnTo>
                    <a:pt x="13825" y="0"/>
                  </a:lnTo>
                  <a:lnTo>
                    <a:pt x="13919" y="0"/>
                  </a:lnTo>
                  <a:lnTo>
                    <a:pt x="13802" y="204"/>
                  </a:lnTo>
                  <a:lnTo>
                    <a:pt x="13457" y="803"/>
                  </a:lnTo>
                  <a:lnTo>
                    <a:pt x="12496" y="803"/>
                  </a:lnTo>
                  <a:lnTo>
                    <a:pt x="12496" y="1019"/>
                  </a:lnTo>
                  <a:lnTo>
                    <a:pt x="13490" y="1019"/>
                  </a:lnTo>
                  <a:lnTo>
                    <a:pt x="13776" y="524"/>
                  </a:lnTo>
                  <a:lnTo>
                    <a:pt x="14077" y="0"/>
                  </a:lnTo>
                  <a:lnTo>
                    <a:pt x="14171" y="0"/>
                  </a:lnTo>
                  <a:lnTo>
                    <a:pt x="13855" y="548"/>
                  </a:lnTo>
                  <a:lnTo>
                    <a:pt x="13855" y="1498"/>
                  </a:lnTo>
                  <a:lnTo>
                    <a:pt x="13935" y="1498"/>
                  </a:lnTo>
                  <a:lnTo>
                    <a:pt x="13935" y="847"/>
                  </a:lnTo>
                  <a:lnTo>
                    <a:pt x="13935" y="683"/>
                  </a:lnTo>
                  <a:lnTo>
                    <a:pt x="14329" y="0"/>
                  </a:lnTo>
                  <a:lnTo>
                    <a:pt x="14423" y="0"/>
                  </a:lnTo>
                  <a:lnTo>
                    <a:pt x="14175" y="430"/>
                  </a:lnTo>
                  <a:lnTo>
                    <a:pt x="14175" y="1756"/>
                  </a:lnTo>
                  <a:lnTo>
                    <a:pt x="14779" y="1756"/>
                  </a:lnTo>
                  <a:lnTo>
                    <a:pt x="14825" y="1835"/>
                  </a:lnTo>
                  <a:lnTo>
                    <a:pt x="14850" y="1879"/>
                  </a:lnTo>
                  <a:lnTo>
                    <a:pt x="14875" y="1835"/>
                  </a:lnTo>
                  <a:lnTo>
                    <a:pt x="14921" y="1756"/>
                  </a:lnTo>
                  <a:lnTo>
                    <a:pt x="15525" y="1756"/>
                  </a:lnTo>
                  <a:lnTo>
                    <a:pt x="15525" y="430"/>
                  </a:lnTo>
                  <a:lnTo>
                    <a:pt x="15277" y="0"/>
                  </a:lnTo>
                  <a:lnTo>
                    <a:pt x="15372" y="0"/>
                  </a:lnTo>
                  <a:lnTo>
                    <a:pt x="15765" y="683"/>
                  </a:lnTo>
                  <a:lnTo>
                    <a:pt x="15765" y="847"/>
                  </a:lnTo>
                  <a:lnTo>
                    <a:pt x="15765" y="1498"/>
                  </a:lnTo>
                  <a:lnTo>
                    <a:pt x="15845" y="1498"/>
                  </a:lnTo>
                  <a:lnTo>
                    <a:pt x="15845" y="548"/>
                  </a:lnTo>
                  <a:lnTo>
                    <a:pt x="15529" y="0"/>
                  </a:lnTo>
                  <a:lnTo>
                    <a:pt x="15623" y="0"/>
                  </a:lnTo>
                  <a:lnTo>
                    <a:pt x="15925" y="524"/>
                  </a:lnTo>
                  <a:lnTo>
                    <a:pt x="16210" y="1019"/>
                  </a:lnTo>
                  <a:lnTo>
                    <a:pt x="17204" y="1019"/>
                  </a:lnTo>
                  <a:lnTo>
                    <a:pt x="17204" y="803"/>
                  </a:lnTo>
                  <a:lnTo>
                    <a:pt x="16243" y="803"/>
                  </a:lnTo>
                  <a:lnTo>
                    <a:pt x="15898" y="204"/>
                  </a:lnTo>
                  <a:lnTo>
                    <a:pt x="15781" y="0"/>
                  </a:lnTo>
                  <a:lnTo>
                    <a:pt x="15875" y="0"/>
                  </a:lnTo>
                  <a:lnTo>
                    <a:pt x="15940" y="114"/>
                  </a:lnTo>
                  <a:lnTo>
                    <a:pt x="15940" y="114"/>
                  </a:lnTo>
                  <a:lnTo>
                    <a:pt x="15947" y="124"/>
                  </a:lnTo>
                  <a:lnTo>
                    <a:pt x="16568" y="124"/>
                  </a:lnTo>
                  <a:lnTo>
                    <a:pt x="16522" y="45"/>
                  </a:lnTo>
                  <a:lnTo>
                    <a:pt x="16281" y="45"/>
                  </a:lnTo>
                  <a:lnTo>
                    <a:pt x="16255" y="0"/>
                  </a:lnTo>
                  <a:lnTo>
                    <a:pt x="16591" y="0"/>
                  </a:lnTo>
                  <a:lnTo>
                    <a:pt x="16808" y="378"/>
                  </a:lnTo>
                  <a:lnTo>
                    <a:pt x="17364" y="378"/>
                  </a:lnTo>
                  <a:lnTo>
                    <a:pt x="17364" y="218"/>
                  </a:lnTo>
                  <a:lnTo>
                    <a:pt x="17090" y="218"/>
                  </a:lnTo>
                  <a:lnTo>
                    <a:pt x="16964" y="0"/>
                  </a:lnTo>
                  <a:lnTo>
                    <a:pt x="17058" y="0"/>
                  </a:lnTo>
                  <a:lnTo>
                    <a:pt x="17138" y="138"/>
                  </a:lnTo>
                  <a:lnTo>
                    <a:pt x="17444" y="138"/>
                  </a:lnTo>
                  <a:lnTo>
                    <a:pt x="17444" y="370"/>
                  </a:lnTo>
                  <a:lnTo>
                    <a:pt x="17444" y="370"/>
                  </a:lnTo>
                  <a:lnTo>
                    <a:pt x="17618" y="271"/>
                  </a:lnTo>
                  <a:lnTo>
                    <a:pt x="17566" y="181"/>
                  </a:lnTo>
                  <a:lnTo>
                    <a:pt x="17566" y="18"/>
                  </a:lnTo>
                  <a:lnTo>
                    <a:pt x="17566" y="0"/>
                  </a:lnTo>
                  <a:lnTo>
                    <a:pt x="17646" y="0"/>
                  </a:lnTo>
                  <a:lnTo>
                    <a:pt x="17646" y="157"/>
                  </a:lnTo>
                  <a:lnTo>
                    <a:pt x="17789" y="404"/>
                  </a:lnTo>
                  <a:lnTo>
                    <a:pt x="17789" y="0"/>
                  </a:lnTo>
                  <a:lnTo>
                    <a:pt x="17869" y="0"/>
                  </a:lnTo>
                  <a:lnTo>
                    <a:pt x="17869" y="542"/>
                  </a:lnTo>
                  <a:lnTo>
                    <a:pt x="18056" y="868"/>
                  </a:lnTo>
                  <a:lnTo>
                    <a:pt x="18692" y="868"/>
                  </a:lnTo>
                  <a:lnTo>
                    <a:pt x="18692" y="2076"/>
                  </a:lnTo>
                  <a:lnTo>
                    <a:pt x="18748" y="2076"/>
                  </a:lnTo>
                  <a:lnTo>
                    <a:pt x="18828" y="2076"/>
                  </a:lnTo>
                  <a:lnTo>
                    <a:pt x="18883" y="2076"/>
                  </a:lnTo>
                  <a:lnTo>
                    <a:pt x="18883" y="868"/>
                  </a:lnTo>
                  <a:lnTo>
                    <a:pt x="19519" y="868"/>
                  </a:lnTo>
                  <a:lnTo>
                    <a:pt x="19707" y="543"/>
                  </a:lnTo>
                  <a:lnTo>
                    <a:pt x="19707" y="0"/>
                  </a:lnTo>
                  <a:lnTo>
                    <a:pt x="19787" y="0"/>
                  </a:lnTo>
                  <a:lnTo>
                    <a:pt x="19787" y="404"/>
                  </a:lnTo>
                  <a:lnTo>
                    <a:pt x="19929" y="157"/>
                  </a:lnTo>
                  <a:lnTo>
                    <a:pt x="19929" y="0"/>
                  </a:lnTo>
                  <a:lnTo>
                    <a:pt x="20009" y="0"/>
                  </a:lnTo>
                  <a:lnTo>
                    <a:pt x="20009" y="18"/>
                  </a:lnTo>
                  <a:lnTo>
                    <a:pt x="20009" y="181"/>
                  </a:lnTo>
                  <a:lnTo>
                    <a:pt x="19957" y="271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370"/>
                  </a:lnTo>
                  <a:lnTo>
                    <a:pt x="20131" y="138"/>
                  </a:lnTo>
                  <a:lnTo>
                    <a:pt x="20437" y="138"/>
                  </a:lnTo>
                  <a:lnTo>
                    <a:pt x="20517" y="0"/>
                  </a:lnTo>
                  <a:lnTo>
                    <a:pt x="20611" y="0"/>
                  </a:lnTo>
                  <a:lnTo>
                    <a:pt x="20485" y="218"/>
                  </a:lnTo>
                  <a:lnTo>
                    <a:pt x="20211" y="218"/>
                  </a:lnTo>
                  <a:lnTo>
                    <a:pt x="20211" y="378"/>
                  </a:lnTo>
                  <a:lnTo>
                    <a:pt x="20767" y="378"/>
                  </a:lnTo>
                  <a:lnTo>
                    <a:pt x="20984" y="0"/>
                  </a:lnTo>
                  <a:lnTo>
                    <a:pt x="21320" y="0"/>
                  </a:lnTo>
                  <a:lnTo>
                    <a:pt x="21295" y="45"/>
                  </a:lnTo>
                  <a:lnTo>
                    <a:pt x="21053" y="45"/>
                  </a:lnTo>
                  <a:lnTo>
                    <a:pt x="21007" y="124"/>
                  </a:lnTo>
                  <a:lnTo>
                    <a:pt x="21628" y="124"/>
                  </a:lnTo>
                  <a:lnTo>
                    <a:pt x="21635" y="114"/>
                  </a:lnTo>
                  <a:lnTo>
                    <a:pt x="21700" y="0"/>
                  </a:lnTo>
                  <a:lnTo>
                    <a:pt x="21794" y="0"/>
                  </a:lnTo>
                  <a:lnTo>
                    <a:pt x="21677" y="204"/>
                  </a:lnTo>
                  <a:lnTo>
                    <a:pt x="21332" y="803"/>
                  </a:lnTo>
                  <a:lnTo>
                    <a:pt x="20371" y="803"/>
                  </a:lnTo>
                  <a:lnTo>
                    <a:pt x="20371" y="1019"/>
                  </a:lnTo>
                  <a:lnTo>
                    <a:pt x="21365" y="1019"/>
                  </a:lnTo>
                  <a:lnTo>
                    <a:pt x="21651" y="524"/>
                  </a:lnTo>
                  <a:lnTo>
                    <a:pt x="21952" y="0"/>
                  </a:lnTo>
                  <a:lnTo>
                    <a:pt x="22046" y="0"/>
                  </a:lnTo>
                  <a:lnTo>
                    <a:pt x="21730" y="548"/>
                  </a:lnTo>
                  <a:lnTo>
                    <a:pt x="21730" y="1498"/>
                  </a:lnTo>
                  <a:lnTo>
                    <a:pt x="21810" y="1498"/>
                  </a:lnTo>
                  <a:lnTo>
                    <a:pt x="21810" y="847"/>
                  </a:lnTo>
                  <a:lnTo>
                    <a:pt x="21810" y="683"/>
                  </a:lnTo>
                  <a:lnTo>
                    <a:pt x="22204" y="0"/>
                  </a:lnTo>
                  <a:lnTo>
                    <a:pt x="22298" y="0"/>
                  </a:lnTo>
                  <a:lnTo>
                    <a:pt x="22050" y="430"/>
                  </a:lnTo>
                  <a:lnTo>
                    <a:pt x="22050" y="1756"/>
                  </a:lnTo>
                  <a:lnTo>
                    <a:pt x="22654" y="1756"/>
                  </a:lnTo>
                  <a:lnTo>
                    <a:pt x="22700" y="1835"/>
                  </a:lnTo>
                  <a:lnTo>
                    <a:pt x="22725" y="1879"/>
                  </a:lnTo>
                  <a:lnTo>
                    <a:pt x="22725" y="1879"/>
                  </a:lnTo>
                  <a:lnTo>
                    <a:pt x="22750" y="1835"/>
                  </a:lnTo>
                  <a:lnTo>
                    <a:pt x="22796" y="1756"/>
                  </a:lnTo>
                  <a:lnTo>
                    <a:pt x="23400" y="1756"/>
                  </a:lnTo>
                  <a:lnTo>
                    <a:pt x="23400" y="430"/>
                  </a:lnTo>
                  <a:lnTo>
                    <a:pt x="23152" y="0"/>
                  </a:lnTo>
                  <a:lnTo>
                    <a:pt x="23247" y="0"/>
                  </a:lnTo>
                  <a:lnTo>
                    <a:pt x="23640" y="683"/>
                  </a:lnTo>
                  <a:lnTo>
                    <a:pt x="23640" y="847"/>
                  </a:lnTo>
                  <a:lnTo>
                    <a:pt x="23640" y="1498"/>
                  </a:lnTo>
                  <a:lnTo>
                    <a:pt x="23720" y="1498"/>
                  </a:lnTo>
                  <a:lnTo>
                    <a:pt x="23720" y="548"/>
                  </a:lnTo>
                  <a:lnTo>
                    <a:pt x="23404" y="0"/>
                  </a:lnTo>
                  <a:lnTo>
                    <a:pt x="23498" y="0"/>
                  </a:lnTo>
                  <a:lnTo>
                    <a:pt x="23800" y="524"/>
                  </a:lnTo>
                  <a:lnTo>
                    <a:pt x="24085" y="1019"/>
                  </a:lnTo>
                  <a:lnTo>
                    <a:pt x="25079" y="1019"/>
                  </a:lnTo>
                  <a:lnTo>
                    <a:pt x="25079" y="803"/>
                  </a:lnTo>
                  <a:lnTo>
                    <a:pt x="24118" y="803"/>
                  </a:lnTo>
                  <a:lnTo>
                    <a:pt x="23773" y="204"/>
                  </a:lnTo>
                  <a:lnTo>
                    <a:pt x="23656" y="0"/>
                  </a:lnTo>
                  <a:lnTo>
                    <a:pt x="23750" y="0"/>
                  </a:lnTo>
                  <a:lnTo>
                    <a:pt x="23815" y="114"/>
                  </a:lnTo>
                  <a:lnTo>
                    <a:pt x="23815" y="114"/>
                  </a:lnTo>
                  <a:lnTo>
                    <a:pt x="23822" y="124"/>
                  </a:lnTo>
                  <a:lnTo>
                    <a:pt x="24443" y="124"/>
                  </a:lnTo>
                  <a:lnTo>
                    <a:pt x="24397" y="45"/>
                  </a:lnTo>
                  <a:lnTo>
                    <a:pt x="24156" y="45"/>
                  </a:lnTo>
                  <a:lnTo>
                    <a:pt x="24130" y="0"/>
                  </a:lnTo>
                  <a:lnTo>
                    <a:pt x="24466" y="0"/>
                  </a:lnTo>
                  <a:lnTo>
                    <a:pt x="24683" y="378"/>
                  </a:lnTo>
                  <a:lnTo>
                    <a:pt x="25239" y="378"/>
                  </a:lnTo>
                  <a:lnTo>
                    <a:pt x="25239" y="218"/>
                  </a:lnTo>
                  <a:lnTo>
                    <a:pt x="24965" y="218"/>
                  </a:lnTo>
                  <a:lnTo>
                    <a:pt x="24839" y="0"/>
                  </a:lnTo>
                  <a:lnTo>
                    <a:pt x="24933" y="0"/>
                  </a:lnTo>
                  <a:lnTo>
                    <a:pt x="25013" y="138"/>
                  </a:lnTo>
                  <a:lnTo>
                    <a:pt x="25319" y="138"/>
                  </a:lnTo>
                  <a:lnTo>
                    <a:pt x="25319" y="370"/>
                  </a:lnTo>
                  <a:lnTo>
                    <a:pt x="25319" y="370"/>
                  </a:lnTo>
                  <a:lnTo>
                    <a:pt x="25493" y="271"/>
                  </a:lnTo>
                  <a:lnTo>
                    <a:pt x="25441" y="181"/>
                  </a:lnTo>
                  <a:lnTo>
                    <a:pt x="25441" y="18"/>
                  </a:lnTo>
                  <a:lnTo>
                    <a:pt x="25441" y="0"/>
                  </a:lnTo>
                  <a:lnTo>
                    <a:pt x="25521" y="0"/>
                  </a:lnTo>
                  <a:lnTo>
                    <a:pt x="25521" y="157"/>
                  </a:lnTo>
                  <a:lnTo>
                    <a:pt x="25664" y="404"/>
                  </a:lnTo>
                  <a:lnTo>
                    <a:pt x="25664" y="0"/>
                  </a:lnTo>
                  <a:lnTo>
                    <a:pt x="25744" y="0"/>
                  </a:lnTo>
                  <a:lnTo>
                    <a:pt x="25744" y="542"/>
                  </a:lnTo>
                  <a:lnTo>
                    <a:pt x="25931" y="868"/>
                  </a:lnTo>
                  <a:lnTo>
                    <a:pt x="26567" y="868"/>
                  </a:lnTo>
                  <a:lnTo>
                    <a:pt x="26567" y="2076"/>
                  </a:lnTo>
                  <a:lnTo>
                    <a:pt x="26623" y="2076"/>
                  </a:lnTo>
                  <a:lnTo>
                    <a:pt x="26703" y="2076"/>
                  </a:lnTo>
                  <a:lnTo>
                    <a:pt x="26758" y="2076"/>
                  </a:lnTo>
                  <a:lnTo>
                    <a:pt x="26758" y="868"/>
                  </a:lnTo>
                  <a:lnTo>
                    <a:pt x="27394" y="868"/>
                  </a:lnTo>
                  <a:lnTo>
                    <a:pt x="27582" y="543"/>
                  </a:lnTo>
                  <a:lnTo>
                    <a:pt x="27582" y="0"/>
                  </a:lnTo>
                  <a:lnTo>
                    <a:pt x="27662" y="0"/>
                  </a:lnTo>
                  <a:lnTo>
                    <a:pt x="27662" y="404"/>
                  </a:lnTo>
                  <a:lnTo>
                    <a:pt x="27804" y="157"/>
                  </a:lnTo>
                  <a:lnTo>
                    <a:pt x="27804" y="0"/>
                  </a:lnTo>
                  <a:lnTo>
                    <a:pt x="27884" y="0"/>
                  </a:lnTo>
                  <a:lnTo>
                    <a:pt x="27884" y="18"/>
                  </a:lnTo>
                  <a:lnTo>
                    <a:pt x="27884" y="181"/>
                  </a:lnTo>
                  <a:lnTo>
                    <a:pt x="27832" y="271"/>
                  </a:lnTo>
                  <a:lnTo>
                    <a:pt x="28006" y="370"/>
                  </a:lnTo>
                  <a:lnTo>
                    <a:pt x="28006" y="370"/>
                  </a:lnTo>
                  <a:lnTo>
                    <a:pt x="28006" y="138"/>
                  </a:lnTo>
                  <a:lnTo>
                    <a:pt x="28312" y="138"/>
                  </a:lnTo>
                  <a:lnTo>
                    <a:pt x="28392" y="0"/>
                  </a:lnTo>
                  <a:lnTo>
                    <a:pt x="28486" y="0"/>
                  </a:lnTo>
                  <a:lnTo>
                    <a:pt x="28360" y="218"/>
                  </a:lnTo>
                  <a:lnTo>
                    <a:pt x="28086" y="218"/>
                  </a:lnTo>
                  <a:lnTo>
                    <a:pt x="28086" y="378"/>
                  </a:lnTo>
                  <a:lnTo>
                    <a:pt x="28642" y="378"/>
                  </a:lnTo>
                  <a:lnTo>
                    <a:pt x="28859" y="0"/>
                  </a:lnTo>
                  <a:lnTo>
                    <a:pt x="29195" y="0"/>
                  </a:lnTo>
                  <a:lnTo>
                    <a:pt x="29170" y="45"/>
                  </a:lnTo>
                  <a:lnTo>
                    <a:pt x="28928" y="45"/>
                  </a:lnTo>
                  <a:lnTo>
                    <a:pt x="28882" y="124"/>
                  </a:lnTo>
                  <a:lnTo>
                    <a:pt x="29503" y="124"/>
                  </a:lnTo>
                  <a:lnTo>
                    <a:pt x="29510" y="114"/>
                  </a:lnTo>
                  <a:lnTo>
                    <a:pt x="29575" y="0"/>
                  </a:lnTo>
                  <a:lnTo>
                    <a:pt x="29669" y="0"/>
                  </a:lnTo>
                  <a:lnTo>
                    <a:pt x="29552" y="204"/>
                  </a:lnTo>
                  <a:lnTo>
                    <a:pt x="29207" y="803"/>
                  </a:lnTo>
                  <a:lnTo>
                    <a:pt x="28246" y="803"/>
                  </a:lnTo>
                  <a:lnTo>
                    <a:pt x="28246" y="1019"/>
                  </a:lnTo>
                  <a:lnTo>
                    <a:pt x="29240" y="1019"/>
                  </a:lnTo>
                  <a:lnTo>
                    <a:pt x="29526" y="524"/>
                  </a:lnTo>
                  <a:lnTo>
                    <a:pt x="29700" y="220"/>
                  </a:lnTo>
                  <a:lnTo>
                    <a:pt x="29700" y="384"/>
                  </a:lnTo>
                  <a:lnTo>
                    <a:pt x="29605" y="548"/>
                  </a:lnTo>
                  <a:lnTo>
                    <a:pt x="29605" y="1498"/>
                  </a:lnTo>
                  <a:lnTo>
                    <a:pt x="29685" y="1498"/>
                  </a:lnTo>
                  <a:lnTo>
                    <a:pt x="29685" y="847"/>
                  </a:lnTo>
                  <a:lnTo>
                    <a:pt x="29685" y="683"/>
                  </a:lnTo>
                  <a:lnTo>
                    <a:pt x="29700" y="658"/>
                  </a:lnTo>
                  <a:lnTo>
                    <a:pt x="29700" y="1995"/>
                  </a:lnTo>
                  <a:lnTo>
                    <a:pt x="29685" y="1995"/>
                  </a:lnTo>
                  <a:lnTo>
                    <a:pt x="29685" y="1578"/>
                  </a:lnTo>
                  <a:lnTo>
                    <a:pt x="29605" y="1578"/>
                  </a:lnTo>
                  <a:lnTo>
                    <a:pt x="29496" y="1578"/>
                  </a:lnTo>
                  <a:lnTo>
                    <a:pt x="29496" y="2493"/>
                  </a:lnTo>
                  <a:lnTo>
                    <a:pt x="29656" y="2493"/>
                  </a:lnTo>
                  <a:lnTo>
                    <a:pt x="29656" y="2495"/>
                  </a:lnTo>
                  <a:lnTo>
                    <a:pt x="29700" y="2419"/>
                  </a:lnTo>
                  <a:lnTo>
                    <a:pt x="29700" y="2629"/>
                  </a:lnTo>
                  <a:lnTo>
                    <a:pt x="29656" y="2706"/>
                  </a:lnTo>
                  <a:lnTo>
                    <a:pt x="29656" y="3128"/>
                  </a:lnTo>
                  <a:lnTo>
                    <a:pt x="29700" y="3153"/>
                  </a:lnTo>
                  <a:lnTo>
                    <a:pt x="29700" y="3247"/>
                  </a:lnTo>
                  <a:lnTo>
                    <a:pt x="29656" y="3222"/>
                  </a:lnTo>
                  <a:lnTo>
                    <a:pt x="29576" y="3176"/>
                  </a:lnTo>
                  <a:lnTo>
                    <a:pt x="29576" y="2573"/>
                  </a:lnTo>
                  <a:lnTo>
                    <a:pt x="29496" y="2573"/>
                  </a:lnTo>
                  <a:lnTo>
                    <a:pt x="29496" y="2653"/>
                  </a:lnTo>
                  <a:lnTo>
                    <a:pt x="29496" y="3287"/>
                  </a:lnTo>
                  <a:lnTo>
                    <a:pt x="29700" y="3404"/>
                  </a:lnTo>
                  <a:lnTo>
                    <a:pt x="29700" y="3592"/>
                  </a:lnTo>
                  <a:lnTo>
                    <a:pt x="29699" y="3595"/>
                  </a:lnTo>
                  <a:lnTo>
                    <a:pt x="29699" y="4175"/>
                  </a:lnTo>
                  <a:lnTo>
                    <a:pt x="29700" y="4175"/>
                  </a:lnTo>
                  <a:lnTo>
                    <a:pt x="29700" y="4255"/>
                  </a:lnTo>
                  <a:lnTo>
                    <a:pt x="29699" y="4255"/>
                  </a:lnTo>
                  <a:lnTo>
                    <a:pt x="29285" y="4255"/>
                  </a:lnTo>
                  <a:lnTo>
                    <a:pt x="29063" y="4255"/>
                  </a:lnTo>
                  <a:lnTo>
                    <a:pt x="28948" y="4455"/>
                  </a:lnTo>
                  <a:lnTo>
                    <a:pt x="28853" y="4455"/>
                  </a:lnTo>
                  <a:lnTo>
                    <a:pt x="28969" y="4255"/>
                  </a:lnTo>
                  <a:lnTo>
                    <a:pt x="29015" y="4175"/>
                  </a:lnTo>
                  <a:lnTo>
                    <a:pt x="29237" y="4175"/>
                  </a:lnTo>
                  <a:lnTo>
                    <a:pt x="29619" y="4175"/>
                  </a:lnTo>
                  <a:lnTo>
                    <a:pt x="29619" y="4015"/>
                  </a:lnTo>
                  <a:lnTo>
                    <a:pt x="28959" y="4015"/>
                  </a:lnTo>
                  <a:lnTo>
                    <a:pt x="28706" y="4455"/>
                  </a:lnTo>
                  <a:lnTo>
                    <a:pt x="28611" y="4455"/>
                  </a:lnTo>
                  <a:lnTo>
                    <a:pt x="29142" y="3533"/>
                  </a:lnTo>
                  <a:lnTo>
                    <a:pt x="29416" y="3533"/>
                  </a:lnTo>
                  <a:lnTo>
                    <a:pt x="29416" y="3374"/>
                  </a:lnTo>
                  <a:lnTo>
                    <a:pt x="28861" y="3374"/>
                  </a:lnTo>
                  <a:lnTo>
                    <a:pt x="28238" y="4455"/>
                  </a:lnTo>
                  <a:lnTo>
                    <a:pt x="28144" y="4455"/>
                  </a:lnTo>
                  <a:lnTo>
                    <a:pt x="28529" y="3787"/>
                  </a:lnTo>
                  <a:lnTo>
                    <a:pt x="28381" y="3787"/>
                  </a:lnTo>
                  <a:cubicBezTo>
                    <a:pt x="28093" y="4287"/>
                    <a:pt x="28411" y="3734"/>
                    <a:pt x="28123" y="4234"/>
                  </a:cubicBezTo>
                  <a:lnTo>
                    <a:pt x="28077" y="4314"/>
                  </a:lnTo>
                  <a:lnTo>
                    <a:pt x="27855" y="4314"/>
                  </a:lnTo>
                  <a:lnTo>
                    <a:pt x="27473" y="4314"/>
                  </a:lnTo>
                  <a:lnTo>
                    <a:pt x="27473" y="4455"/>
                  </a:lnTo>
                  <a:lnTo>
                    <a:pt x="27393" y="4455"/>
                  </a:lnTo>
                  <a:lnTo>
                    <a:pt x="27393" y="4314"/>
                  </a:lnTo>
                  <a:lnTo>
                    <a:pt x="27251" y="4314"/>
                  </a:lnTo>
                  <a:lnTo>
                    <a:pt x="27251" y="4455"/>
                  </a:lnTo>
                  <a:lnTo>
                    <a:pt x="27171" y="4455"/>
                  </a:lnTo>
                  <a:lnTo>
                    <a:pt x="27171" y="4234"/>
                  </a:lnTo>
                  <a:lnTo>
                    <a:pt x="27393" y="4234"/>
                  </a:lnTo>
                  <a:lnTo>
                    <a:pt x="27807" y="4234"/>
                  </a:lnTo>
                  <a:lnTo>
                    <a:pt x="28029" y="4234"/>
                  </a:lnTo>
                  <a:cubicBezTo>
                    <a:pt x="28333" y="3707"/>
                    <a:pt x="28029" y="4234"/>
                    <a:pt x="28333" y="3707"/>
                  </a:cubicBezTo>
                  <a:lnTo>
                    <a:pt x="28575" y="3707"/>
                  </a:lnTo>
                  <a:lnTo>
                    <a:pt x="28621" y="3627"/>
                  </a:lnTo>
                  <a:lnTo>
                    <a:pt x="27999" y="3627"/>
                  </a:lnTo>
                  <a:lnTo>
                    <a:pt x="27993" y="3638"/>
                  </a:lnTo>
                  <a:cubicBezTo>
                    <a:pt x="27715" y="4119"/>
                    <a:pt x="28027" y="3578"/>
                    <a:pt x="27741" y="4075"/>
                  </a:cubicBezTo>
                  <a:lnTo>
                    <a:pt x="27695" y="4154"/>
                  </a:lnTo>
                  <a:lnTo>
                    <a:pt x="27091" y="4154"/>
                  </a:lnTo>
                  <a:lnTo>
                    <a:pt x="27091" y="4455"/>
                  </a:lnTo>
                  <a:lnTo>
                    <a:pt x="27011" y="4455"/>
                  </a:lnTo>
                  <a:lnTo>
                    <a:pt x="27011" y="4075"/>
                  </a:lnTo>
                  <a:lnTo>
                    <a:pt x="27647" y="4075"/>
                  </a:lnTo>
                  <a:cubicBezTo>
                    <a:pt x="27950" y="3547"/>
                    <a:pt x="27647" y="4074"/>
                    <a:pt x="27951" y="3547"/>
                  </a:cubicBezTo>
                  <a:lnTo>
                    <a:pt x="28295" y="2948"/>
                  </a:lnTo>
                  <a:lnTo>
                    <a:pt x="29256" y="2948"/>
                  </a:lnTo>
                  <a:lnTo>
                    <a:pt x="29256" y="2732"/>
                  </a:lnTo>
                  <a:lnTo>
                    <a:pt x="28262" y="2732"/>
                  </a:lnTo>
                  <a:lnTo>
                    <a:pt x="27977" y="3228"/>
                  </a:lnTo>
                  <a:lnTo>
                    <a:pt x="27581" y="3915"/>
                  </a:lnTo>
                  <a:lnTo>
                    <a:pt x="27535" y="3995"/>
                  </a:lnTo>
                  <a:lnTo>
                    <a:pt x="26931" y="3995"/>
                  </a:lnTo>
                  <a:lnTo>
                    <a:pt x="26931" y="4455"/>
                  </a:lnTo>
                  <a:lnTo>
                    <a:pt x="26851" y="4455"/>
                  </a:lnTo>
                  <a:lnTo>
                    <a:pt x="26851" y="3915"/>
                  </a:lnTo>
                  <a:lnTo>
                    <a:pt x="27487" y="3915"/>
                  </a:lnTo>
                  <a:lnTo>
                    <a:pt x="27897" y="3203"/>
                  </a:lnTo>
                  <a:lnTo>
                    <a:pt x="27897" y="2174"/>
                  </a:lnTo>
                  <a:lnTo>
                    <a:pt x="28006" y="2174"/>
                  </a:lnTo>
                  <a:lnTo>
                    <a:pt x="28006" y="1259"/>
                  </a:lnTo>
                  <a:lnTo>
                    <a:pt x="27846" y="1259"/>
                  </a:lnTo>
                  <a:lnTo>
                    <a:pt x="27846" y="1256"/>
                  </a:lnTo>
                  <a:lnTo>
                    <a:pt x="27604" y="1677"/>
                  </a:lnTo>
                  <a:lnTo>
                    <a:pt x="27135" y="1677"/>
                  </a:lnTo>
                  <a:lnTo>
                    <a:pt x="27135" y="1677"/>
                  </a:lnTo>
                  <a:lnTo>
                    <a:pt x="27181" y="1757"/>
                  </a:lnTo>
                  <a:lnTo>
                    <a:pt x="27817" y="1757"/>
                  </a:lnTo>
                  <a:lnTo>
                    <a:pt x="27817" y="2905"/>
                  </a:lnTo>
                  <a:lnTo>
                    <a:pt x="27817" y="3068"/>
                  </a:lnTo>
                  <a:lnTo>
                    <a:pt x="27421" y="3755"/>
                  </a:lnTo>
                  <a:lnTo>
                    <a:pt x="27375" y="3835"/>
                  </a:lnTo>
                  <a:lnTo>
                    <a:pt x="26771" y="3835"/>
                  </a:lnTo>
                  <a:lnTo>
                    <a:pt x="26771" y="4455"/>
                  </a:lnTo>
                  <a:lnTo>
                    <a:pt x="26692" y="4455"/>
                  </a:lnTo>
                  <a:lnTo>
                    <a:pt x="26692" y="3755"/>
                  </a:lnTo>
                  <a:lnTo>
                    <a:pt x="27327" y="3755"/>
                  </a:lnTo>
                  <a:lnTo>
                    <a:pt x="27577" y="3321"/>
                  </a:lnTo>
                  <a:lnTo>
                    <a:pt x="27577" y="1996"/>
                  </a:lnTo>
                  <a:lnTo>
                    <a:pt x="26973" y="1996"/>
                  </a:lnTo>
                  <a:lnTo>
                    <a:pt x="26927" y="1916"/>
                  </a:lnTo>
                  <a:lnTo>
                    <a:pt x="26838" y="1761"/>
                  </a:lnTo>
                  <a:lnTo>
                    <a:pt x="26838" y="2076"/>
                  </a:lnTo>
                  <a:lnTo>
                    <a:pt x="27497" y="2076"/>
                  </a:lnTo>
                  <a:lnTo>
                    <a:pt x="27497" y="3124"/>
                  </a:lnTo>
                  <a:lnTo>
                    <a:pt x="27497" y="3124"/>
                  </a:lnTo>
                  <a:lnTo>
                    <a:pt x="27497" y="3196"/>
                  </a:lnTo>
                  <a:lnTo>
                    <a:pt x="27261" y="3606"/>
                  </a:lnTo>
                  <a:lnTo>
                    <a:pt x="27216" y="3686"/>
                  </a:lnTo>
                  <a:lnTo>
                    <a:pt x="26703" y="3686"/>
                  </a:lnTo>
                  <a:lnTo>
                    <a:pt x="26623" y="3686"/>
                  </a:lnTo>
                  <a:lnTo>
                    <a:pt x="26110" y="3686"/>
                  </a:lnTo>
                  <a:lnTo>
                    <a:pt x="26064" y="3606"/>
                  </a:lnTo>
                  <a:lnTo>
                    <a:pt x="25828" y="3196"/>
                  </a:lnTo>
                  <a:lnTo>
                    <a:pt x="25828" y="3124"/>
                  </a:lnTo>
                  <a:lnTo>
                    <a:pt x="25828" y="3124"/>
                  </a:lnTo>
                  <a:lnTo>
                    <a:pt x="25828" y="2076"/>
                  </a:lnTo>
                  <a:lnTo>
                    <a:pt x="26487" y="2076"/>
                  </a:lnTo>
                  <a:lnTo>
                    <a:pt x="26487" y="1761"/>
                  </a:lnTo>
                  <a:lnTo>
                    <a:pt x="26398" y="1916"/>
                  </a:lnTo>
                  <a:lnTo>
                    <a:pt x="26352" y="1996"/>
                  </a:lnTo>
                  <a:lnTo>
                    <a:pt x="25748" y="1996"/>
                  </a:lnTo>
                  <a:lnTo>
                    <a:pt x="25748" y="3321"/>
                  </a:lnTo>
                  <a:lnTo>
                    <a:pt x="25998" y="3755"/>
                  </a:lnTo>
                  <a:lnTo>
                    <a:pt x="26634" y="3755"/>
                  </a:lnTo>
                  <a:lnTo>
                    <a:pt x="26634" y="4455"/>
                  </a:lnTo>
                  <a:lnTo>
                    <a:pt x="26554" y="4455"/>
                  </a:lnTo>
                  <a:lnTo>
                    <a:pt x="26554" y="3835"/>
                  </a:lnTo>
                  <a:lnTo>
                    <a:pt x="25950" y="3835"/>
                  </a:lnTo>
                  <a:lnTo>
                    <a:pt x="25904" y="3755"/>
                  </a:lnTo>
                  <a:lnTo>
                    <a:pt x="25508" y="3068"/>
                  </a:lnTo>
                  <a:lnTo>
                    <a:pt x="25508" y="2905"/>
                  </a:lnTo>
                  <a:lnTo>
                    <a:pt x="25508" y="1757"/>
                  </a:lnTo>
                  <a:lnTo>
                    <a:pt x="26144" y="1757"/>
                  </a:lnTo>
                  <a:lnTo>
                    <a:pt x="26190" y="1677"/>
                  </a:lnTo>
                  <a:lnTo>
                    <a:pt x="26190" y="1677"/>
                  </a:lnTo>
                  <a:lnTo>
                    <a:pt x="25721" y="1677"/>
                  </a:lnTo>
                  <a:lnTo>
                    <a:pt x="25479" y="1256"/>
                  </a:lnTo>
                  <a:lnTo>
                    <a:pt x="25479" y="1259"/>
                  </a:lnTo>
                  <a:lnTo>
                    <a:pt x="25319" y="1259"/>
                  </a:lnTo>
                  <a:lnTo>
                    <a:pt x="25319" y="2174"/>
                  </a:lnTo>
                  <a:lnTo>
                    <a:pt x="25428" y="2174"/>
                  </a:lnTo>
                  <a:lnTo>
                    <a:pt x="25428" y="3203"/>
                  </a:lnTo>
                  <a:lnTo>
                    <a:pt x="25838" y="3915"/>
                  </a:lnTo>
                  <a:lnTo>
                    <a:pt x="26474" y="3915"/>
                  </a:lnTo>
                  <a:lnTo>
                    <a:pt x="26474" y="4455"/>
                  </a:lnTo>
                  <a:lnTo>
                    <a:pt x="26394" y="4455"/>
                  </a:lnTo>
                  <a:lnTo>
                    <a:pt x="26394" y="3995"/>
                  </a:lnTo>
                  <a:lnTo>
                    <a:pt x="25790" y="3995"/>
                  </a:lnTo>
                  <a:lnTo>
                    <a:pt x="25744" y="3915"/>
                  </a:lnTo>
                  <a:lnTo>
                    <a:pt x="25348" y="3228"/>
                  </a:lnTo>
                  <a:lnTo>
                    <a:pt x="25063" y="2732"/>
                  </a:lnTo>
                  <a:lnTo>
                    <a:pt x="24069" y="2732"/>
                  </a:lnTo>
                  <a:lnTo>
                    <a:pt x="24069" y="2948"/>
                  </a:lnTo>
                  <a:lnTo>
                    <a:pt x="25030" y="2948"/>
                  </a:lnTo>
                  <a:lnTo>
                    <a:pt x="25375" y="3547"/>
                  </a:lnTo>
                  <a:cubicBezTo>
                    <a:pt x="25678" y="4074"/>
                    <a:pt x="25375" y="3547"/>
                    <a:pt x="25678" y="4075"/>
                  </a:cubicBezTo>
                  <a:lnTo>
                    <a:pt x="26314" y="4075"/>
                  </a:lnTo>
                  <a:lnTo>
                    <a:pt x="26314" y="4455"/>
                  </a:lnTo>
                  <a:lnTo>
                    <a:pt x="26234" y="4455"/>
                  </a:lnTo>
                  <a:lnTo>
                    <a:pt x="26234" y="4154"/>
                  </a:lnTo>
                  <a:lnTo>
                    <a:pt x="25630" y="4154"/>
                  </a:lnTo>
                  <a:lnTo>
                    <a:pt x="25584" y="4075"/>
                  </a:lnTo>
                  <a:cubicBezTo>
                    <a:pt x="25298" y="3578"/>
                    <a:pt x="25610" y="4119"/>
                    <a:pt x="25333" y="3638"/>
                  </a:cubicBezTo>
                  <a:lnTo>
                    <a:pt x="25326" y="3627"/>
                  </a:lnTo>
                  <a:lnTo>
                    <a:pt x="24705" y="3627"/>
                  </a:lnTo>
                  <a:lnTo>
                    <a:pt x="24751" y="3707"/>
                  </a:lnTo>
                  <a:lnTo>
                    <a:pt x="24993" y="3707"/>
                  </a:lnTo>
                  <a:cubicBezTo>
                    <a:pt x="25296" y="4234"/>
                    <a:pt x="24993" y="3707"/>
                    <a:pt x="25296" y="4234"/>
                  </a:cubicBezTo>
                  <a:lnTo>
                    <a:pt x="25518" y="4234"/>
                  </a:lnTo>
                  <a:lnTo>
                    <a:pt x="25932" y="4234"/>
                  </a:lnTo>
                  <a:lnTo>
                    <a:pt x="26154" y="4234"/>
                  </a:lnTo>
                  <a:lnTo>
                    <a:pt x="26154" y="4455"/>
                  </a:lnTo>
                  <a:lnTo>
                    <a:pt x="26074" y="4455"/>
                  </a:lnTo>
                  <a:lnTo>
                    <a:pt x="26074" y="4314"/>
                  </a:lnTo>
                  <a:lnTo>
                    <a:pt x="25932" y="4314"/>
                  </a:lnTo>
                  <a:lnTo>
                    <a:pt x="25932" y="4455"/>
                  </a:lnTo>
                  <a:lnTo>
                    <a:pt x="25852" y="4455"/>
                  </a:lnTo>
                  <a:lnTo>
                    <a:pt x="25852" y="4314"/>
                  </a:lnTo>
                  <a:lnTo>
                    <a:pt x="25470" y="4314"/>
                  </a:lnTo>
                  <a:lnTo>
                    <a:pt x="25248" y="4314"/>
                  </a:lnTo>
                  <a:lnTo>
                    <a:pt x="25202" y="4234"/>
                  </a:lnTo>
                  <a:cubicBezTo>
                    <a:pt x="24914" y="3734"/>
                    <a:pt x="25232" y="4287"/>
                    <a:pt x="24944" y="3787"/>
                  </a:cubicBezTo>
                  <a:lnTo>
                    <a:pt x="24796" y="3787"/>
                  </a:lnTo>
                  <a:lnTo>
                    <a:pt x="25181" y="4455"/>
                  </a:lnTo>
                  <a:lnTo>
                    <a:pt x="25087" y="4455"/>
                  </a:lnTo>
                  <a:lnTo>
                    <a:pt x="24465" y="3374"/>
                  </a:lnTo>
                  <a:lnTo>
                    <a:pt x="23909" y="3374"/>
                  </a:lnTo>
                  <a:lnTo>
                    <a:pt x="23909" y="3533"/>
                  </a:lnTo>
                  <a:lnTo>
                    <a:pt x="24183" y="3533"/>
                  </a:lnTo>
                  <a:lnTo>
                    <a:pt x="24714" y="4455"/>
                  </a:lnTo>
                  <a:lnTo>
                    <a:pt x="24620" y="4455"/>
                  </a:lnTo>
                  <a:lnTo>
                    <a:pt x="24366" y="4015"/>
                  </a:lnTo>
                  <a:lnTo>
                    <a:pt x="23707" y="4015"/>
                  </a:lnTo>
                  <a:lnTo>
                    <a:pt x="23707" y="4175"/>
                  </a:lnTo>
                  <a:lnTo>
                    <a:pt x="24088" y="4175"/>
                  </a:lnTo>
                  <a:lnTo>
                    <a:pt x="24311" y="4175"/>
                  </a:lnTo>
                  <a:lnTo>
                    <a:pt x="24357" y="4255"/>
                  </a:lnTo>
                  <a:lnTo>
                    <a:pt x="24472" y="4455"/>
                  </a:lnTo>
                  <a:lnTo>
                    <a:pt x="24378" y="4455"/>
                  </a:lnTo>
                  <a:lnTo>
                    <a:pt x="24262" y="4255"/>
                  </a:lnTo>
                  <a:lnTo>
                    <a:pt x="24040" y="4255"/>
                  </a:lnTo>
                  <a:lnTo>
                    <a:pt x="23627" y="4255"/>
                  </a:lnTo>
                  <a:lnTo>
                    <a:pt x="23404" y="4255"/>
                  </a:lnTo>
                  <a:lnTo>
                    <a:pt x="23404" y="3209"/>
                  </a:lnTo>
                  <a:lnTo>
                    <a:pt x="23217" y="2883"/>
                  </a:lnTo>
                  <a:lnTo>
                    <a:pt x="22725" y="2883"/>
                  </a:lnTo>
                  <a:lnTo>
                    <a:pt x="22233" y="2883"/>
                  </a:lnTo>
                  <a:lnTo>
                    <a:pt x="22046" y="3209"/>
                  </a:lnTo>
                  <a:lnTo>
                    <a:pt x="22046" y="4255"/>
                  </a:lnTo>
                  <a:lnTo>
                    <a:pt x="21824" y="4255"/>
                  </a:lnTo>
                  <a:lnTo>
                    <a:pt x="21410" y="4255"/>
                  </a:lnTo>
                  <a:lnTo>
                    <a:pt x="21188" y="4255"/>
                  </a:lnTo>
                  <a:lnTo>
                    <a:pt x="21072" y="4455"/>
                  </a:lnTo>
                  <a:lnTo>
                    <a:pt x="20978" y="4455"/>
                  </a:lnTo>
                  <a:lnTo>
                    <a:pt x="21094" y="4255"/>
                  </a:lnTo>
                  <a:lnTo>
                    <a:pt x="21140" y="4175"/>
                  </a:lnTo>
                  <a:lnTo>
                    <a:pt x="21362" y="4175"/>
                  </a:lnTo>
                  <a:lnTo>
                    <a:pt x="21744" y="4175"/>
                  </a:lnTo>
                  <a:lnTo>
                    <a:pt x="21744" y="4015"/>
                  </a:lnTo>
                  <a:lnTo>
                    <a:pt x="21084" y="4015"/>
                  </a:lnTo>
                  <a:lnTo>
                    <a:pt x="20830" y="4455"/>
                  </a:lnTo>
                  <a:lnTo>
                    <a:pt x="20736" y="4455"/>
                  </a:lnTo>
                  <a:lnTo>
                    <a:pt x="21267" y="3533"/>
                  </a:lnTo>
                  <a:lnTo>
                    <a:pt x="21541" y="3533"/>
                  </a:lnTo>
                  <a:lnTo>
                    <a:pt x="21541" y="3374"/>
                  </a:lnTo>
                  <a:lnTo>
                    <a:pt x="20986" y="3374"/>
                  </a:lnTo>
                  <a:lnTo>
                    <a:pt x="20363" y="4455"/>
                  </a:lnTo>
                  <a:lnTo>
                    <a:pt x="20269" y="4455"/>
                  </a:lnTo>
                  <a:lnTo>
                    <a:pt x="20654" y="3787"/>
                  </a:lnTo>
                  <a:lnTo>
                    <a:pt x="20506" y="3787"/>
                  </a:lnTo>
                  <a:cubicBezTo>
                    <a:pt x="20218" y="4287"/>
                    <a:pt x="20536" y="3734"/>
                    <a:pt x="20248" y="4234"/>
                  </a:cubicBezTo>
                  <a:lnTo>
                    <a:pt x="20202" y="4314"/>
                  </a:lnTo>
                  <a:lnTo>
                    <a:pt x="19980" y="4314"/>
                  </a:lnTo>
                  <a:lnTo>
                    <a:pt x="19598" y="4314"/>
                  </a:lnTo>
                  <a:lnTo>
                    <a:pt x="19598" y="4455"/>
                  </a:lnTo>
                  <a:lnTo>
                    <a:pt x="19518" y="4455"/>
                  </a:lnTo>
                  <a:lnTo>
                    <a:pt x="19518" y="4314"/>
                  </a:lnTo>
                  <a:lnTo>
                    <a:pt x="19376" y="4314"/>
                  </a:lnTo>
                  <a:lnTo>
                    <a:pt x="19376" y="4455"/>
                  </a:lnTo>
                  <a:lnTo>
                    <a:pt x="19296" y="4455"/>
                  </a:lnTo>
                  <a:lnTo>
                    <a:pt x="19296" y="4234"/>
                  </a:lnTo>
                  <a:lnTo>
                    <a:pt x="19518" y="4234"/>
                  </a:lnTo>
                  <a:lnTo>
                    <a:pt x="19932" y="4234"/>
                  </a:lnTo>
                  <a:lnTo>
                    <a:pt x="20154" y="4234"/>
                  </a:lnTo>
                  <a:cubicBezTo>
                    <a:pt x="20458" y="3707"/>
                    <a:pt x="20154" y="4234"/>
                    <a:pt x="20458" y="3707"/>
                  </a:cubicBezTo>
                  <a:lnTo>
                    <a:pt x="20700" y="3707"/>
                  </a:lnTo>
                  <a:lnTo>
                    <a:pt x="20746" y="3627"/>
                  </a:lnTo>
                  <a:lnTo>
                    <a:pt x="20124" y="3627"/>
                  </a:lnTo>
                  <a:lnTo>
                    <a:pt x="20118" y="3638"/>
                  </a:lnTo>
                  <a:cubicBezTo>
                    <a:pt x="19840" y="4119"/>
                    <a:pt x="20152" y="3578"/>
                    <a:pt x="19866" y="4075"/>
                  </a:cubicBezTo>
                  <a:lnTo>
                    <a:pt x="19820" y="4154"/>
                  </a:lnTo>
                  <a:lnTo>
                    <a:pt x="19216" y="4154"/>
                  </a:lnTo>
                  <a:lnTo>
                    <a:pt x="19216" y="4455"/>
                  </a:lnTo>
                  <a:lnTo>
                    <a:pt x="19136" y="4455"/>
                  </a:lnTo>
                  <a:lnTo>
                    <a:pt x="19136" y="4075"/>
                  </a:lnTo>
                  <a:lnTo>
                    <a:pt x="19772" y="4075"/>
                  </a:lnTo>
                  <a:cubicBezTo>
                    <a:pt x="20075" y="3547"/>
                    <a:pt x="19772" y="4074"/>
                    <a:pt x="20076" y="3547"/>
                  </a:cubicBezTo>
                  <a:lnTo>
                    <a:pt x="20420" y="2948"/>
                  </a:lnTo>
                  <a:lnTo>
                    <a:pt x="21381" y="2948"/>
                  </a:lnTo>
                  <a:lnTo>
                    <a:pt x="21381" y="2732"/>
                  </a:lnTo>
                  <a:lnTo>
                    <a:pt x="20387" y="2732"/>
                  </a:lnTo>
                  <a:lnTo>
                    <a:pt x="20102" y="3228"/>
                  </a:lnTo>
                  <a:lnTo>
                    <a:pt x="19706" y="3915"/>
                  </a:lnTo>
                  <a:lnTo>
                    <a:pt x="19660" y="3995"/>
                  </a:lnTo>
                  <a:lnTo>
                    <a:pt x="19056" y="3995"/>
                  </a:lnTo>
                  <a:lnTo>
                    <a:pt x="19056" y="4455"/>
                  </a:lnTo>
                  <a:lnTo>
                    <a:pt x="18976" y="4455"/>
                  </a:lnTo>
                  <a:lnTo>
                    <a:pt x="18976" y="3915"/>
                  </a:lnTo>
                  <a:lnTo>
                    <a:pt x="19612" y="3915"/>
                  </a:lnTo>
                  <a:lnTo>
                    <a:pt x="20022" y="3203"/>
                  </a:lnTo>
                  <a:lnTo>
                    <a:pt x="20022" y="2174"/>
                  </a:lnTo>
                  <a:lnTo>
                    <a:pt x="20131" y="2174"/>
                  </a:lnTo>
                  <a:lnTo>
                    <a:pt x="20131" y="1259"/>
                  </a:lnTo>
                  <a:lnTo>
                    <a:pt x="19971" y="1259"/>
                  </a:lnTo>
                  <a:lnTo>
                    <a:pt x="19971" y="1256"/>
                  </a:lnTo>
                  <a:lnTo>
                    <a:pt x="19729" y="1677"/>
                  </a:lnTo>
                  <a:lnTo>
                    <a:pt x="19260" y="1677"/>
                  </a:lnTo>
                  <a:lnTo>
                    <a:pt x="19260" y="1677"/>
                  </a:lnTo>
                  <a:lnTo>
                    <a:pt x="19306" y="1757"/>
                  </a:lnTo>
                  <a:lnTo>
                    <a:pt x="19942" y="1757"/>
                  </a:lnTo>
                  <a:lnTo>
                    <a:pt x="19942" y="2905"/>
                  </a:lnTo>
                  <a:lnTo>
                    <a:pt x="19942" y="3068"/>
                  </a:lnTo>
                  <a:lnTo>
                    <a:pt x="19546" y="3755"/>
                  </a:lnTo>
                  <a:lnTo>
                    <a:pt x="19500" y="3835"/>
                  </a:lnTo>
                  <a:lnTo>
                    <a:pt x="18897" y="3835"/>
                  </a:lnTo>
                  <a:lnTo>
                    <a:pt x="18897" y="4455"/>
                  </a:lnTo>
                  <a:lnTo>
                    <a:pt x="18817" y="4455"/>
                  </a:lnTo>
                  <a:lnTo>
                    <a:pt x="18817" y="3755"/>
                  </a:lnTo>
                  <a:lnTo>
                    <a:pt x="19452" y="3755"/>
                  </a:lnTo>
                  <a:lnTo>
                    <a:pt x="19702" y="3321"/>
                  </a:lnTo>
                  <a:lnTo>
                    <a:pt x="19702" y="1996"/>
                  </a:lnTo>
                  <a:lnTo>
                    <a:pt x="19098" y="1996"/>
                  </a:lnTo>
                  <a:lnTo>
                    <a:pt x="19052" y="1916"/>
                  </a:lnTo>
                  <a:lnTo>
                    <a:pt x="18963" y="1761"/>
                  </a:lnTo>
                  <a:lnTo>
                    <a:pt x="18963" y="2076"/>
                  </a:lnTo>
                  <a:lnTo>
                    <a:pt x="19622" y="2076"/>
                  </a:lnTo>
                  <a:lnTo>
                    <a:pt x="19622" y="3124"/>
                  </a:lnTo>
                  <a:lnTo>
                    <a:pt x="19622" y="3124"/>
                  </a:lnTo>
                  <a:lnTo>
                    <a:pt x="19622" y="3196"/>
                  </a:lnTo>
                  <a:lnTo>
                    <a:pt x="19387" y="3606"/>
                  </a:lnTo>
                  <a:lnTo>
                    <a:pt x="19341" y="3686"/>
                  </a:lnTo>
                  <a:lnTo>
                    <a:pt x="18828" y="3686"/>
                  </a:lnTo>
                  <a:lnTo>
                    <a:pt x="18748" y="3686"/>
                  </a:lnTo>
                  <a:lnTo>
                    <a:pt x="18235" y="3686"/>
                  </a:lnTo>
                  <a:lnTo>
                    <a:pt x="18189" y="3606"/>
                  </a:lnTo>
                  <a:lnTo>
                    <a:pt x="17953" y="3196"/>
                  </a:lnTo>
                  <a:lnTo>
                    <a:pt x="17953" y="3124"/>
                  </a:lnTo>
                  <a:lnTo>
                    <a:pt x="17953" y="3124"/>
                  </a:lnTo>
                  <a:lnTo>
                    <a:pt x="17953" y="2076"/>
                  </a:lnTo>
                  <a:lnTo>
                    <a:pt x="18612" y="2076"/>
                  </a:lnTo>
                  <a:lnTo>
                    <a:pt x="18612" y="1761"/>
                  </a:lnTo>
                  <a:lnTo>
                    <a:pt x="18523" y="1916"/>
                  </a:lnTo>
                  <a:lnTo>
                    <a:pt x="18477" y="1996"/>
                  </a:lnTo>
                  <a:lnTo>
                    <a:pt x="17873" y="1996"/>
                  </a:lnTo>
                  <a:lnTo>
                    <a:pt x="17873" y="3321"/>
                  </a:lnTo>
                  <a:lnTo>
                    <a:pt x="18123" y="3755"/>
                  </a:lnTo>
                  <a:lnTo>
                    <a:pt x="18759" y="3755"/>
                  </a:lnTo>
                  <a:lnTo>
                    <a:pt x="18759" y="4455"/>
                  </a:lnTo>
                  <a:lnTo>
                    <a:pt x="18679" y="4455"/>
                  </a:lnTo>
                  <a:lnTo>
                    <a:pt x="18679" y="3835"/>
                  </a:lnTo>
                  <a:lnTo>
                    <a:pt x="18075" y="3835"/>
                  </a:lnTo>
                  <a:lnTo>
                    <a:pt x="18029" y="3755"/>
                  </a:lnTo>
                  <a:lnTo>
                    <a:pt x="17633" y="3068"/>
                  </a:lnTo>
                  <a:lnTo>
                    <a:pt x="17633" y="2905"/>
                  </a:lnTo>
                  <a:lnTo>
                    <a:pt x="17633" y="1757"/>
                  </a:lnTo>
                  <a:lnTo>
                    <a:pt x="18269" y="1757"/>
                  </a:lnTo>
                  <a:lnTo>
                    <a:pt x="18315" y="1677"/>
                  </a:lnTo>
                  <a:lnTo>
                    <a:pt x="18315" y="1677"/>
                  </a:lnTo>
                  <a:lnTo>
                    <a:pt x="17846" y="1677"/>
                  </a:lnTo>
                  <a:lnTo>
                    <a:pt x="17604" y="1256"/>
                  </a:lnTo>
                  <a:lnTo>
                    <a:pt x="17604" y="1259"/>
                  </a:lnTo>
                  <a:lnTo>
                    <a:pt x="17444" y="1259"/>
                  </a:lnTo>
                  <a:lnTo>
                    <a:pt x="17444" y="2174"/>
                  </a:lnTo>
                  <a:lnTo>
                    <a:pt x="17553" y="2174"/>
                  </a:lnTo>
                  <a:lnTo>
                    <a:pt x="17553" y="3203"/>
                  </a:lnTo>
                  <a:lnTo>
                    <a:pt x="17963" y="3915"/>
                  </a:lnTo>
                  <a:lnTo>
                    <a:pt x="18599" y="3915"/>
                  </a:lnTo>
                  <a:lnTo>
                    <a:pt x="18599" y="4455"/>
                  </a:lnTo>
                  <a:lnTo>
                    <a:pt x="18519" y="4455"/>
                  </a:lnTo>
                  <a:lnTo>
                    <a:pt x="18519" y="3995"/>
                  </a:lnTo>
                  <a:lnTo>
                    <a:pt x="17915" y="3995"/>
                  </a:lnTo>
                  <a:lnTo>
                    <a:pt x="17869" y="3915"/>
                  </a:lnTo>
                  <a:lnTo>
                    <a:pt x="17473" y="3228"/>
                  </a:lnTo>
                  <a:lnTo>
                    <a:pt x="17188" y="2732"/>
                  </a:lnTo>
                  <a:lnTo>
                    <a:pt x="16194" y="2732"/>
                  </a:lnTo>
                  <a:lnTo>
                    <a:pt x="16194" y="2948"/>
                  </a:lnTo>
                  <a:lnTo>
                    <a:pt x="17155" y="2948"/>
                  </a:lnTo>
                  <a:lnTo>
                    <a:pt x="17500" y="3547"/>
                  </a:lnTo>
                  <a:cubicBezTo>
                    <a:pt x="17803" y="4074"/>
                    <a:pt x="17500" y="3547"/>
                    <a:pt x="17803" y="4075"/>
                  </a:cubicBezTo>
                  <a:lnTo>
                    <a:pt x="18439" y="4075"/>
                  </a:lnTo>
                  <a:lnTo>
                    <a:pt x="18439" y="4455"/>
                  </a:lnTo>
                  <a:lnTo>
                    <a:pt x="18359" y="4455"/>
                  </a:lnTo>
                  <a:lnTo>
                    <a:pt x="18359" y="4154"/>
                  </a:lnTo>
                  <a:lnTo>
                    <a:pt x="17755" y="4154"/>
                  </a:lnTo>
                  <a:lnTo>
                    <a:pt x="17709" y="4075"/>
                  </a:lnTo>
                  <a:cubicBezTo>
                    <a:pt x="17423" y="3578"/>
                    <a:pt x="17735" y="4119"/>
                    <a:pt x="17458" y="3638"/>
                  </a:cubicBezTo>
                  <a:lnTo>
                    <a:pt x="17451" y="3627"/>
                  </a:lnTo>
                  <a:lnTo>
                    <a:pt x="16830" y="3627"/>
                  </a:lnTo>
                  <a:lnTo>
                    <a:pt x="16876" y="3707"/>
                  </a:lnTo>
                  <a:lnTo>
                    <a:pt x="17118" y="3707"/>
                  </a:lnTo>
                  <a:cubicBezTo>
                    <a:pt x="17421" y="4234"/>
                    <a:pt x="17118" y="3707"/>
                    <a:pt x="17421" y="4234"/>
                  </a:cubicBezTo>
                  <a:lnTo>
                    <a:pt x="17643" y="4234"/>
                  </a:lnTo>
                  <a:lnTo>
                    <a:pt x="18057" y="4234"/>
                  </a:lnTo>
                  <a:lnTo>
                    <a:pt x="18279" y="4234"/>
                  </a:lnTo>
                  <a:lnTo>
                    <a:pt x="18279" y="4455"/>
                  </a:lnTo>
                  <a:lnTo>
                    <a:pt x="18199" y="4455"/>
                  </a:lnTo>
                  <a:lnTo>
                    <a:pt x="18199" y="4314"/>
                  </a:lnTo>
                  <a:lnTo>
                    <a:pt x="18057" y="4314"/>
                  </a:lnTo>
                  <a:lnTo>
                    <a:pt x="18057" y="4455"/>
                  </a:lnTo>
                  <a:lnTo>
                    <a:pt x="17977" y="4455"/>
                  </a:lnTo>
                  <a:lnTo>
                    <a:pt x="17977" y="4314"/>
                  </a:lnTo>
                  <a:lnTo>
                    <a:pt x="17595" y="4314"/>
                  </a:lnTo>
                  <a:lnTo>
                    <a:pt x="17373" y="4314"/>
                  </a:lnTo>
                  <a:lnTo>
                    <a:pt x="17327" y="4234"/>
                  </a:lnTo>
                  <a:cubicBezTo>
                    <a:pt x="17039" y="3734"/>
                    <a:pt x="17357" y="4287"/>
                    <a:pt x="17069" y="3787"/>
                  </a:cubicBezTo>
                  <a:lnTo>
                    <a:pt x="16921" y="3787"/>
                  </a:lnTo>
                  <a:lnTo>
                    <a:pt x="17306" y="4455"/>
                  </a:lnTo>
                  <a:lnTo>
                    <a:pt x="17212" y="4455"/>
                  </a:lnTo>
                  <a:lnTo>
                    <a:pt x="16590" y="3374"/>
                  </a:lnTo>
                  <a:lnTo>
                    <a:pt x="16034" y="3374"/>
                  </a:lnTo>
                  <a:lnTo>
                    <a:pt x="16034" y="3533"/>
                  </a:lnTo>
                  <a:lnTo>
                    <a:pt x="16308" y="3533"/>
                  </a:lnTo>
                  <a:lnTo>
                    <a:pt x="16839" y="4455"/>
                  </a:lnTo>
                  <a:lnTo>
                    <a:pt x="16745" y="4455"/>
                  </a:lnTo>
                  <a:lnTo>
                    <a:pt x="16491" y="4015"/>
                  </a:lnTo>
                  <a:lnTo>
                    <a:pt x="15832" y="4015"/>
                  </a:lnTo>
                  <a:lnTo>
                    <a:pt x="15832" y="4175"/>
                  </a:lnTo>
                  <a:lnTo>
                    <a:pt x="16213" y="4175"/>
                  </a:lnTo>
                  <a:lnTo>
                    <a:pt x="16436" y="4175"/>
                  </a:lnTo>
                  <a:lnTo>
                    <a:pt x="16482" y="4255"/>
                  </a:lnTo>
                  <a:lnTo>
                    <a:pt x="16597" y="4455"/>
                  </a:lnTo>
                  <a:lnTo>
                    <a:pt x="16503" y="4455"/>
                  </a:lnTo>
                  <a:lnTo>
                    <a:pt x="16387" y="4255"/>
                  </a:lnTo>
                  <a:lnTo>
                    <a:pt x="16165" y="4255"/>
                  </a:lnTo>
                  <a:lnTo>
                    <a:pt x="15752" y="4255"/>
                  </a:lnTo>
                  <a:lnTo>
                    <a:pt x="15529" y="4255"/>
                  </a:lnTo>
                  <a:lnTo>
                    <a:pt x="15529" y="3209"/>
                  </a:lnTo>
                  <a:lnTo>
                    <a:pt x="15342" y="2883"/>
                  </a:lnTo>
                  <a:lnTo>
                    <a:pt x="14850" y="2883"/>
                  </a:lnTo>
                  <a:lnTo>
                    <a:pt x="14358" y="2883"/>
                  </a:lnTo>
                  <a:lnTo>
                    <a:pt x="14171" y="3209"/>
                  </a:lnTo>
                  <a:lnTo>
                    <a:pt x="14171" y="4255"/>
                  </a:lnTo>
                  <a:lnTo>
                    <a:pt x="13948" y="4255"/>
                  </a:lnTo>
                  <a:lnTo>
                    <a:pt x="13535" y="4255"/>
                  </a:lnTo>
                  <a:lnTo>
                    <a:pt x="13313" y="4255"/>
                  </a:lnTo>
                  <a:cubicBezTo>
                    <a:pt x="13084" y="4652"/>
                    <a:pt x="13200" y="4450"/>
                    <a:pt x="13141" y="4553"/>
                  </a:cubicBezTo>
                  <a:cubicBezTo>
                    <a:pt x="13200" y="4656"/>
                    <a:pt x="13084" y="4454"/>
                    <a:pt x="13313" y="4851"/>
                  </a:cubicBezTo>
                  <a:lnTo>
                    <a:pt x="13535" y="4851"/>
                  </a:lnTo>
                  <a:lnTo>
                    <a:pt x="13948" y="4851"/>
                  </a:lnTo>
                  <a:lnTo>
                    <a:pt x="14171" y="4851"/>
                  </a:lnTo>
                  <a:lnTo>
                    <a:pt x="14171" y="5623"/>
                  </a:lnTo>
                  <a:lnTo>
                    <a:pt x="14091" y="5623"/>
                  </a:lnTo>
                  <a:lnTo>
                    <a:pt x="14091" y="4931"/>
                  </a:lnTo>
                  <a:lnTo>
                    <a:pt x="13948" y="4931"/>
                  </a:lnTo>
                  <a:lnTo>
                    <a:pt x="13948" y="5511"/>
                  </a:lnTo>
                  <a:lnTo>
                    <a:pt x="14013" y="5623"/>
                  </a:lnTo>
                  <a:lnTo>
                    <a:pt x="13919" y="5623"/>
                  </a:lnTo>
                  <a:lnTo>
                    <a:pt x="13869" y="5536"/>
                  </a:lnTo>
                  <a:lnTo>
                    <a:pt x="13869" y="5372"/>
                  </a:lnTo>
                  <a:lnTo>
                    <a:pt x="13869" y="5171"/>
                  </a:lnTo>
                  <a:lnTo>
                    <a:pt x="13255" y="5171"/>
                  </a:lnTo>
                  <a:lnTo>
                    <a:pt x="13440" y="5493"/>
                  </a:lnTo>
                  <a:lnTo>
                    <a:pt x="13746" y="5493"/>
                  </a:lnTo>
                  <a:lnTo>
                    <a:pt x="13746" y="5623"/>
                  </a:lnTo>
                  <a:lnTo>
                    <a:pt x="13666" y="5623"/>
                  </a:lnTo>
                  <a:lnTo>
                    <a:pt x="13666" y="5573"/>
                  </a:lnTo>
                  <a:lnTo>
                    <a:pt x="13392" y="5573"/>
                  </a:lnTo>
                  <a:lnTo>
                    <a:pt x="12805" y="4553"/>
                  </a:lnTo>
                  <a:lnTo>
                    <a:pt x="13392" y="3533"/>
                  </a:lnTo>
                  <a:lnTo>
                    <a:pt x="13666" y="3533"/>
                  </a:lnTo>
                  <a:lnTo>
                    <a:pt x="13666" y="3374"/>
                  </a:lnTo>
                  <a:lnTo>
                    <a:pt x="13111" y="3374"/>
                  </a:lnTo>
                  <a:lnTo>
                    <a:pt x="12432" y="4553"/>
                  </a:lnTo>
                  <a:lnTo>
                    <a:pt x="13048" y="5623"/>
                  </a:lnTo>
                  <a:lnTo>
                    <a:pt x="12954" y="5623"/>
                  </a:lnTo>
                  <a:lnTo>
                    <a:pt x="12917" y="5559"/>
                  </a:lnTo>
                  <a:lnTo>
                    <a:pt x="12818" y="5559"/>
                  </a:lnTo>
                  <a:lnTo>
                    <a:pt x="12855" y="5623"/>
                  </a:lnTo>
                  <a:lnTo>
                    <a:pt x="12761" y="5623"/>
                  </a:lnTo>
                  <a:lnTo>
                    <a:pt x="12724" y="5559"/>
                  </a:lnTo>
                  <a:lnTo>
                    <a:pt x="12295" y="5559"/>
                  </a:lnTo>
                  <a:lnTo>
                    <a:pt x="12332" y="5623"/>
                  </a:lnTo>
                  <a:lnTo>
                    <a:pt x="12238" y="5623"/>
                  </a:lnTo>
                  <a:lnTo>
                    <a:pt x="12201" y="5559"/>
                  </a:lnTo>
                  <a:cubicBezTo>
                    <a:pt x="11897" y="5032"/>
                    <a:pt x="12201" y="5559"/>
                    <a:pt x="11897" y="5031"/>
                  </a:cubicBezTo>
                  <a:lnTo>
                    <a:pt x="11261" y="5031"/>
                  </a:lnTo>
                  <a:lnTo>
                    <a:pt x="11261" y="4553"/>
                  </a:lnTo>
                  <a:lnTo>
                    <a:pt x="11261" y="4075"/>
                  </a:lnTo>
                  <a:lnTo>
                    <a:pt x="11897" y="4075"/>
                  </a:lnTo>
                  <a:cubicBezTo>
                    <a:pt x="12201" y="3547"/>
                    <a:pt x="11897" y="4074"/>
                    <a:pt x="12201" y="3547"/>
                  </a:cubicBezTo>
                  <a:lnTo>
                    <a:pt x="12545" y="2948"/>
                  </a:lnTo>
                  <a:lnTo>
                    <a:pt x="13506" y="2948"/>
                  </a:lnTo>
                  <a:lnTo>
                    <a:pt x="13506" y="2732"/>
                  </a:lnTo>
                  <a:lnTo>
                    <a:pt x="12512" y="2732"/>
                  </a:lnTo>
                  <a:lnTo>
                    <a:pt x="12227" y="3228"/>
                  </a:lnTo>
                  <a:lnTo>
                    <a:pt x="11831" y="3915"/>
                  </a:lnTo>
                  <a:lnTo>
                    <a:pt x="11785" y="3995"/>
                  </a:lnTo>
                  <a:lnTo>
                    <a:pt x="11181" y="3995"/>
                  </a:lnTo>
                  <a:lnTo>
                    <a:pt x="11181" y="4553"/>
                  </a:lnTo>
                  <a:lnTo>
                    <a:pt x="11181" y="5111"/>
                  </a:lnTo>
                  <a:lnTo>
                    <a:pt x="11785" y="5111"/>
                  </a:lnTo>
                  <a:lnTo>
                    <a:pt x="11831" y="5191"/>
                  </a:lnTo>
                  <a:lnTo>
                    <a:pt x="12080" y="5623"/>
                  </a:lnTo>
                  <a:lnTo>
                    <a:pt x="11986" y="5623"/>
                  </a:lnTo>
                  <a:lnTo>
                    <a:pt x="11737" y="5191"/>
                  </a:lnTo>
                  <a:lnTo>
                    <a:pt x="11101" y="5191"/>
                  </a:lnTo>
                  <a:lnTo>
                    <a:pt x="11101" y="4553"/>
                  </a:lnTo>
                  <a:lnTo>
                    <a:pt x="11101" y="3915"/>
                  </a:lnTo>
                  <a:lnTo>
                    <a:pt x="11737" y="3915"/>
                  </a:lnTo>
                  <a:lnTo>
                    <a:pt x="12147" y="3203"/>
                  </a:lnTo>
                  <a:lnTo>
                    <a:pt x="12147" y="2174"/>
                  </a:lnTo>
                  <a:lnTo>
                    <a:pt x="12256" y="2174"/>
                  </a:lnTo>
                  <a:lnTo>
                    <a:pt x="12256" y="1259"/>
                  </a:lnTo>
                  <a:lnTo>
                    <a:pt x="12096" y="1259"/>
                  </a:lnTo>
                  <a:lnTo>
                    <a:pt x="12096" y="1256"/>
                  </a:lnTo>
                  <a:lnTo>
                    <a:pt x="11854" y="1677"/>
                  </a:lnTo>
                  <a:lnTo>
                    <a:pt x="11385" y="1677"/>
                  </a:lnTo>
                  <a:lnTo>
                    <a:pt x="11385" y="1677"/>
                  </a:lnTo>
                  <a:lnTo>
                    <a:pt x="11431" y="1757"/>
                  </a:lnTo>
                  <a:lnTo>
                    <a:pt x="12067" y="1757"/>
                  </a:lnTo>
                  <a:lnTo>
                    <a:pt x="12067" y="2905"/>
                  </a:lnTo>
                  <a:lnTo>
                    <a:pt x="12067" y="3068"/>
                  </a:lnTo>
                  <a:lnTo>
                    <a:pt x="11671" y="3755"/>
                  </a:lnTo>
                  <a:lnTo>
                    <a:pt x="11625" y="3835"/>
                  </a:lnTo>
                  <a:lnTo>
                    <a:pt x="11022" y="3835"/>
                  </a:lnTo>
                  <a:lnTo>
                    <a:pt x="11022" y="4553"/>
                  </a:lnTo>
                  <a:lnTo>
                    <a:pt x="11022" y="5271"/>
                  </a:lnTo>
                  <a:lnTo>
                    <a:pt x="11625" y="5271"/>
                  </a:lnTo>
                  <a:lnTo>
                    <a:pt x="11671" y="5351"/>
                  </a:lnTo>
                  <a:lnTo>
                    <a:pt x="11828" y="5623"/>
                  </a:lnTo>
                  <a:lnTo>
                    <a:pt x="11734" y="5623"/>
                  </a:lnTo>
                  <a:lnTo>
                    <a:pt x="11577" y="5351"/>
                  </a:lnTo>
                  <a:lnTo>
                    <a:pt x="10942" y="5351"/>
                  </a:lnTo>
                  <a:lnTo>
                    <a:pt x="10942" y="4553"/>
                  </a:lnTo>
                  <a:lnTo>
                    <a:pt x="10942" y="3755"/>
                  </a:lnTo>
                  <a:lnTo>
                    <a:pt x="11577" y="3755"/>
                  </a:lnTo>
                  <a:lnTo>
                    <a:pt x="11827" y="3321"/>
                  </a:lnTo>
                  <a:lnTo>
                    <a:pt x="11827" y="1996"/>
                  </a:lnTo>
                  <a:lnTo>
                    <a:pt x="11223" y="1996"/>
                  </a:lnTo>
                  <a:lnTo>
                    <a:pt x="11177" y="1916"/>
                  </a:lnTo>
                  <a:lnTo>
                    <a:pt x="11088" y="1761"/>
                  </a:lnTo>
                  <a:lnTo>
                    <a:pt x="11088" y="2076"/>
                  </a:lnTo>
                  <a:lnTo>
                    <a:pt x="11747" y="2076"/>
                  </a:lnTo>
                  <a:lnTo>
                    <a:pt x="11747" y="3124"/>
                  </a:lnTo>
                  <a:lnTo>
                    <a:pt x="11747" y="3124"/>
                  </a:lnTo>
                  <a:lnTo>
                    <a:pt x="11747" y="3196"/>
                  </a:lnTo>
                  <a:lnTo>
                    <a:pt x="11512" y="3606"/>
                  </a:lnTo>
                  <a:lnTo>
                    <a:pt x="11466" y="3686"/>
                  </a:lnTo>
                  <a:lnTo>
                    <a:pt x="10953" y="3686"/>
                  </a:lnTo>
                  <a:lnTo>
                    <a:pt x="10873" y="3686"/>
                  </a:lnTo>
                  <a:lnTo>
                    <a:pt x="10360" y="3686"/>
                  </a:lnTo>
                  <a:lnTo>
                    <a:pt x="10314" y="3606"/>
                  </a:lnTo>
                  <a:lnTo>
                    <a:pt x="10078" y="3196"/>
                  </a:lnTo>
                  <a:lnTo>
                    <a:pt x="10078" y="3124"/>
                  </a:lnTo>
                  <a:lnTo>
                    <a:pt x="10078" y="3124"/>
                  </a:lnTo>
                  <a:lnTo>
                    <a:pt x="10078" y="2076"/>
                  </a:lnTo>
                  <a:lnTo>
                    <a:pt x="10737" y="2076"/>
                  </a:lnTo>
                  <a:lnTo>
                    <a:pt x="10737" y="1761"/>
                  </a:lnTo>
                  <a:lnTo>
                    <a:pt x="10648" y="1916"/>
                  </a:lnTo>
                  <a:lnTo>
                    <a:pt x="10602" y="1996"/>
                  </a:lnTo>
                  <a:lnTo>
                    <a:pt x="9998" y="1996"/>
                  </a:lnTo>
                  <a:lnTo>
                    <a:pt x="9998" y="3321"/>
                  </a:lnTo>
                  <a:lnTo>
                    <a:pt x="10248" y="3755"/>
                  </a:lnTo>
                  <a:lnTo>
                    <a:pt x="10884" y="3755"/>
                  </a:lnTo>
                  <a:lnTo>
                    <a:pt x="10884" y="4553"/>
                  </a:lnTo>
                  <a:lnTo>
                    <a:pt x="10884" y="4553"/>
                  </a:lnTo>
                  <a:lnTo>
                    <a:pt x="10884" y="5351"/>
                  </a:lnTo>
                  <a:lnTo>
                    <a:pt x="10248" y="5351"/>
                  </a:lnTo>
                  <a:lnTo>
                    <a:pt x="10091" y="5623"/>
                  </a:lnTo>
                  <a:lnTo>
                    <a:pt x="9997" y="5623"/>
                  </a:lnTo>
                  <a:lnTo>
                    <a:pt x="10154" y="5351"/>
                  </a:lnTo>
                  <a:lnTo>
                    <a:pt x="10200" y="5271"/>
                  </a:lnTo>
                  <a:lnTo>
                    <a:pt x="10804" y="5271"/>
                  </a:lnTo>
                  <a:lnTo>
                    <a:pt x="10804" y="4553"/>
                  </a:lnTo>
                  <a:lnTo>
                    <a:pt x="10804" y="3835"/>
                  </a:lnTo>
                  <a:lnTo>
                    <a:pt x="10200" y="3835"/>
                  </a:lnTo>
                  <a:lnTo>
                    <a:pt x="10154" y="3755"/>
                  </a:lnTo>
                  <a:lnTo>
                    <a:pt x="9758" y="3068"/>
                  </a:lnTo>
                  <a:lnTo>
                    <a:pt x="9758" y="2905"/>
                  </a:lnTo>
                  <a:lnTo>
                    <a:pt x="9758" y="1757"/>
                  </a:lnTo>
                  <a:lnTo>
                    <a:pt x="10394" y="1757"/>
                  </a:lnTo>
                  <a:lnTo>
                    <a:pt x="10440" y="1677"/>
                  </a:lnTo>
                  <a:lnTo>
                    <a:pt x="10440" y="1677"/>
                  </a:lnTo>
                  <a:lnTo>
                    <a:pt x="9971" y="1677"/>
                  </a:lnTo>
                  <a:lnTo>
                    <a:pt x="9729" y="1256"/>
                  </a:lnTo>
                  <a:lnTo>
                    <a:pt x="9729" y="1259"/>
                  </a:lnTo>
                  <a:lnTo>
                    <a:pt x="9569" y="1259"/>
                  </a:lnTo>
                  <a:lnTo>
                    <a:pt x="9569" y="2174"/>
                  </a:lnTo>
                  <a:lnTo>
                    <a:pt x="9678" y="2174"/>
                  </a:lnTo>
                  <a:lnTo>
                    <a:pt x="9678" y="3203"/>
                  </a:lnTo>
                  <a:lnTo>
                    <a:pt x="10088" y="3915"/>
                  </a:lnTo>
                  <a:lnTo>
                    <a:pt x="10724" y="3915"/>
                  </a:lnTo>
                  <a:lnTo>
                    <a:pt x="10724" y="4553"/>
                  </a:lnTo>
                  <a:lnTo>
                    <a:pt x="10724" y="5191"/>
                  </a:lnTo>
                  <a:lnTo>
                    <a:pt x="10088" y="5191"/>
                  </a:lnTo>
                  <a:lnTo>
                    <a:pt x="9839" y="5623"/>
                  </a:lnTo>
                  <a:lnTo>
                    <a:pt x="9745" y="5623"/>
                  </a:lnTo>
                  <a:lnTo>
                    <a:pt x="9994" y="5191"/>
                  </a:lnTo>
                  <a:lnTo>
                    <a:pt x="10040" y="5111"/>
                  </a:lnTo>
                  <a:lnTo>
                    <a:pt x="10644" y="5111"/>
                  </a:lnTo>
                  <a:lnTo>
                    <a:pt x="10644" y="4553"/>
                  </a:lnTo>
                  <a:lnTo>
                    <a:pt x="10644" y="4553"/>
                  </a:lnTo>
                  <a:lnTo>
                    <a:pt x="10644" y="3995"/>
                  </a:lnTo>
                  <a:lnTo>
                    <a:pt x="10040" y="3995"/>
                  </a:lnTo>
                  <a:lnTo>
                    <a:pt x="9994" y="3915"/>
                  </a:lnTo>
                  <a:lnTo>
                    <a:pt x="9598" y="3228"/>
                  </a:lnTo>
                  <a:lnTo>
                    <a:pt x="9313" y="2732"/>
                  </a:lnTo>
                  <a:lnTo>
                    <a:pt x="8319" y="2732"/>
                  </a:lnTo>
                  <a:lnTo>
                    <a:pt x="8319" y="2948"/>
                  </a:lnTo>
                  <a:lnTo>
                    <a:pt x="9280" y="2948"/>
                  </a:lnTo>
                  <a:lnTo>
                    <a:pt x="9625" y="3547"/>
                  </a:lnTo>
                  <a:cubicBezTo>
                    <a:pt x="9928" y="4074"/>
                    <a:pt x="9625" y="3547"/>
                    <a:pt x="9928" y="4075"/>
                  </a:cubicBezTo>
                  <a:lnTo>
                    <a:pt x="10564" y="4075"/>
                  </a:lnTo>
                  <a:lnTo>
                    <a:pt x="10564" y="4553"/>
                  </a:lnTo>
                  <a:lnTo>
                    <a:pt x="10564" y="5031"/>
                  </a:lnTo>
                  <a:lnTo>
                    <a:pt x="9928" y="5031"/>
                  </a:lnTo>
                  <a:cubicBezTo>
                    <a:pt x="9625" y="5559"/>
                    <a:pt x="9928" y="5032"/>
                    <a:pt x="9625" y="5559"/>
                  </a:cubicBezTo>
                  <a:lnTo>
                    <a:pt x="9587" y="5623"/>
                  </a:lnTo>
                  <a:lnTo>
                    <a:pt x="9493" y="5623"/>
                  </a:lnTo>
                  <a:lnTo>
                    <a:pt x="9530" y="5559"/>
                  </a:lnTo>
                  <a:lnTo>
                    <a:pt x="9102" y="5559"/>
                  </a:lnTo>
                  <a:lnTo>
                    <a:pt x="9064" y="5623"/>
                  </a:lnTo>
                  <a:lnTo>
                    <a:pt x="8970" y="5623"/>
                  </a:lnTo>
                  <a:lnTo>
                    <a:pt x="9007" y="5559"/>
                  </a:lnTo>
                  <a:lnTo>
                    <a:pt x="8909" y="5559"/>
                  </a:lnTo>
                  <a:lnTo>
                    <a:pt x="8871" y="5623"/>
                  </a:lnTo>
                  <a:lnTo>
                    <a:pt x="8777" y="5623"/>
                  </a:lnTo>
                  <a:lnTo>
                    <a:pt x="9393" y="4553"/>
                  </a:lnTo>
                  <a:lnTo>
                    <a:pt x="8715" y="3374"/>
                  </a:lnTo>
                  <a:lnTo>
                    <a:pt x="8159" y="3374"/>
                  </a:lnTo>
                  <a:lnTo>
                    <a:pt x="8159" y="3533"/>
                  </a:lnTo>
                  <a:lnTo>
                    <a:pt x="8433" y="3533"/>
                  </a:lnTo>
                  <a:lnTo>
                    <a:pt x="9020" y="4553"/>
                  </a:lnTo>
                  <a:lnTo>
                    <a:pt x="8433" y="5573"/>
                  </a:lnTo>
                  <a:lnTo>
                    <a:pt x="8159" y="5573"/>
                  </a:lnTo>
                  <a:lnTo>
                    <a:pt x="8159" y="5623"/>
                  </a:lnTo>
                  <a:lnTo>
                    <a:pt x="8079" y="5623"/>
                  </a:lnTo>
                  <a:lnTo>
                    <a:pt x="8079" y="5493"/>
                  </a:lnTo>
                  <a:lnTo>
                    <a:pt x="8385" y="5493"/>
                  </a:lnTo>
                  <a:lnTo>
                    <a:pt x="8571" y="5171"/>
                  </a:lnTo>
                  <a:lnTo>
                    <a:pt x="7957" y="5171"/>
                  </a:lnTo>
                  <a:lnTo>
                    <a:pt x="7957" y="5372"/>
                  </a:lnTo>
                  <a:lnTo>
                    <a:pt x="7957" y="5536"/>
                  </a:lnTo>
                  <a:lnTo>
                    <a:pt x="7906" y="5623"/>
                  </a:lnTo>
                  <a:lnTo>
                    <a:pt x="7812" y="5623"/>
                  </a:lnTo>
                  <a:lnTo>
                    <a:pt x="7877" y="5511"/>
                  </a:lnTo>
                  <a:lnTo>
                    <a:pt x="7877" y="4931"/>
                  </a:lnTo>
                  <a:lnTo>
                    <a:pt x="7734" y="4931"/>
                  </a:lnTo>
                  <a:lnTo>
                    <a:pt x="7734" y="5623"/>
                  </a:lnTo>
                  <a:lnTo>
                    <a:pt x="7654" y="5623"/>
                  </a:lnTo>
                  <a:lnTo>
                    <a:pt x="7654" y="4851"/>
                  </a:lnTo>
                  <a:lnTo>
                    <a:pt x="7877" y="4851"/>
                  </a:lnTo>
                  <a:lnTo>
                    <a:pt x="8290" y="4851"/>
                  </a:lnTo>
                  <a:lnTo>
                    <a:pt x="8512" y="4851"/>
                  </a:lnTo>
                  <a:cubicBezTo>
                    <a:pt x="8741" y="4454"/>
                    <a:pt x="8625" y="4656"/>
                    <a:pt x="8684" y="4553"/>
                  </a:cubicBezTo>
                  <a:lnTo>
                    <a:pt x="8684" y="4553"/>
                  </a:lnTo>
                  <a:cubicBezTo>
                    <a:pt x="8625" y="4450"/>
                    <a:pt x="8741" y="4652"/>
                    <a:pt x="8512" y="4255"/>
                  </a:cubicBezTo>
                  <a:lnTo>
                    <a:pt x="8290" y="4255"/>
                  </a:lnTo>
                  <a:lnTo>
                    <a:pt x="7877" y="4255"/>
                  </a:lnTo>
                  <a:lnTo>
                    <a:pt x="7654" y="4255"/>
                  </a:lnTo>
                  <a:lnTo>
                    <a:pt x="7654" y="3209"/>
                  </a:lnTo>
                  <a:lnTo>
                    <a:pt x="7467" y="2883"/>
                  </a:lnTo>
                  <a:lnTo>
                    <a:pt x="6975" y="2883"/>
                  </a:lnTo>
                  <a:lnTo>
                    <a:pt x="6483" y="2883"/>
                  </a:lnTo>
                  <a:lnTo>
                    <a:pt x="6296" y="3209"/>
                  </a:lnTo>
                  <a:lnTo>
                    <a:pt x="6296" y="4255"/>
                  </a:lnTo>
                  <a:lnTo>
                    <a:pt x="6074" y="4255"/>
                  </a:lnTo>
                  <a:lnTo>
                    <a:pt x="5660" y="4255"/>
                  </a:lnTo>
                  <a:lnTo>
                    <a:pt x="5438" y="4255"/>
                  </a:lnTo>
                  <a:cubicBezTo>
                    <a:pt x="5209" y="4652"/>
                    <a:pt x="5325" y="4450"/>
                    <a:pt x="5266" y="4553"/>
                  </a:cubicBezTo>
                  <a:cubicBezTo>
                    <a:pt x="5325" y="4656"/>
                    <a:pt x="5209" y="4454"/>
                    <a:pt x="5438" y="4851"/>
                  </a:cubicBezTo>
                  <a:lnTo>
                    <a:pt x="5660" y="4851"/>
                  </a:lnTo>
                  <a:lnTo>
                    <a:pt x="6074" y="4851"/>
                  </a:lnTo>
                  <a:lnTo>
                    <a:pt x="6296" y="4851"/>
                  </a:lnTo>
                  <a:lnTo>
                    <a:pt x="6296" y="5623"/>
                  </a:lnTo>
                  <a:lnTo>
                    <a:pt x="6216" y="5623"/>
                  </a:lnTo>
                  <a:lnTo>
                    <a:pt x="6216" y="4931"/>
                  </a:lnTo>
                  <a:lnTo>
                    <a:pt x="6074" y="4931"/>
                  </a:lnTo>
                  <a:lnTo>
                    <a:pt x="6074" y="5511"/>
                  </a:lnTo>
                  <a:lnTo>
                    <a:pt x="6138" y="5623"/>
                  </a:lnTo>
                  <a:lnTo>
                    <a:pt x="6044" y="5623"/>
                  </a:lnTo>
                  <a:lnTo>
                    <a:pt x="5994" y="5536"/>
                  </a:lnTo>
                  <a:lnTo>
                    <a:pt x="5994" y="5372"/>
                  </a:lnTo>
                  <a:lnTo>
                    <a:pt x="5994" y="5171"/>
                  </a:lnTo>
                  <a:lnTo>
                    <a:pt x="5380" y="5171"/>
                  </a:lnTo>
                  <a:lnTo>
                    <a:pt x="5565" y="5493"/>
                  </a:lnTo>
                  <a:lnTo>
                    <a:pt x="5871" y="5493"/>
                  </a:lnTo>
                  <a:lnTo>
                    <a:pt x="5871" y="5623"/>
                  </a:lnTo>
                  <a:lnTo>
                    <a:pt x="5791" y="5623"/>
                  </a:lnTo>
                  <a:lnTo>
                    <a:pt x="5791" y="5573"/>
                  </a:lnTo>
                  <a:lnTo>
                    <a:pt x="5517" y="5573"/>
                  </a:lnTo>
                  <a:lnTo>
                    <a:pt x="4930" y="4553"/>
                  </a:lnTo>
                  <a:lnTo>
                    <a:pt x="4930" y="4553"/>
                  </a:lnTo>
                  <a:lnTo>
                    <a:pt x="5517" y="3533"/>
                  </a:lnTo>
                  <a:lnTo>
                    <a:pt x="5791" y="3533"/>
                  </a:lnTo>
                  <a:lnTo>
                    <a:pt x="5791" y="3374"/>
                  </a:lnTo>
                  <a:lnTo>
                    <a:pt x="5236" y="3374"/>
                  </a:lnTo>
                  <a:lnTo>
                    <a:pt x="4557" y="4553"/>
                  </a:lnTo>
                  <a:lnTo>
                    <a:pt x="5173" y="5623"/>
                  </a:lnTo>
                  <a:lnTo>
                    <a:pt x="5079" y="5623"/>
                  </a:lnTo>
                  <a:lnTo>
                    <a:pt x="5042" y="5559"/>
                  </a:lnTo>
                  <a:lnTo>
                    <a:pt x="4943" y="5559"/>
                  </a:lnTo>
                  <a:lnTo>
                    <a:pt x="4980" y="5623"/>
                  </a:lnTo>
                  <a:lnTo>
                    <a:pt x="4886" y="5623"/>
                  </a:lnTo>
                  <a:lnTo>
                    <a:pt x="4849" y="5559"/>
                  </a:lnTo>
                  <a:lnTo>
                    <a:pt x="4420" y="5559"/>
                  </a:lnTo>
                  <a:lnTo>
                    <a:pt x="4457" y="5623"/>
                  </a:lnTo>
                  <a:lnTo>
                    <a:pt x="4363" y="5623"/>
                  </a:lnTo>
                  <a:lnTo>
                    <a:pt x="4326" y="5559"/>
                  </a:lnTo>
                  <a:cubicBezTo>
                    <a:pt x="4022" y="5032"/>
                    <a:pt x="4326" y="5559"/>
                    <a:pt x="4022" y="5031"/>
                  </a:cubicBezTo>
                  <a:lnTo>
                    <a:pt x="3386" y="5031"/>
                  </a:lnTo>
                  <a:lnTo>
                    <a:pt x="3386" y="4553"/>
                  </a:lnTo>
                  <a:lnTo>
                    <a:pt x="3386" y="4075"/>
                  </a:lnTo>
                  <a:lnTo>
                    <a:pt x="4022" y="4075"/>
                  </a:lnTo>
                  <a:cubicBezTo>
                    <a:pt x="4326" y="3547"/>
                    <a:pt x="4022" y="4074"/>
                    <a:pt x="4326" y="3547"/>
                  </a:cubicBezTo>
                  <a:lnTo>
                    <a:pt x="4670" y="2948"/>
                  </a:lnTo>
                  <a:lnTo>
                    <a:pt x="5631" y="2948"/>
                  </a:lnTo>
                  <a:lnTo>
                    <a:pt x="5631" y="2732"/>
                  </a:lnTo>
                  <a:lnTo>
                    <a:pt x="4637" y="2732"/>
                  </a:lnTo>
                  <a:lnTo>
                    <a:pt x="4352" y="3228"/>
                  </a:lnTo>
                  <a:lnTo>
                    <a:pt x="3956" y="3915"/>
                  </a:lnTo>
                  <a:lnTo>
                    <a:pt x="3910" y="3995"/>
                  </a:lnTo>
                  <a:lnTo>
                    <a:pt x="3306" y="3995"/>
                  </a:lnTo>
                  <a:lnTo>
                    <a:pt x="3306" y="4553"/>
                  </a:lnTo>
                  <a:lnTo>
                    <a:pt x="3306" y="4553"/>
                  </a:lnTo>
                  <a:lnTo>
                    <a:pt x="3306" y="5111"/>
                  </a:lnTo>
                  <a:lnTo>
                    <a:pt x="3910" y="5111"/>
                  </a:lnTo>
                  <a:lnTo>
                    <a:pt x="3956" y="5191"/>
                  </a:lnTo>
                  <a:lnTo>
                    <a:pt x="4205" y="5623"/>
                  </a:lnTo>
                  <a:lnTo>
                    <a:pt x="4111" y="5623"/>
                  </a:lnTo>
                  <a:lnTo>
                    <a:pt x="3862" y="5191"/>
                  </a:lnTo>
                  <a:lnTo>
                    <a:pt x="3226" y="5191"/>
                  </a:lnTo>
                  <a:lnTo>
                    <a:pt x="3226" y="4553"/>
                  </a:lnTo>
                  <a:lnTo>
                    <a:pt x="3226" y="4553"/>
                  </a:lnTo>
                  <a:lnTo>
                    <a:pt x="3226" y="3915"/>
                  </a:lnTo>
                  <a:lnTo>
                    <a:pt x="3862" y="3915"/>
                  </a:lnTo>
                  <a:lnTo>
                    <a:pt x="4272" y="3203"/>
                  </a:lnTo>
                  <a:lnTo>
                    <a:pt x="4272" y="2174"/>
                  </a:lnTo>
                  <a:lnTo>
                    <a:pt x="4381" y="2174"/>
                  </a:lnTo>
                  <a:lnTo>
                    <a:pt x="4381" y="1259"/>
                  </a:lnTo>
                  <a:lnTo>
                    <a:pt x="4221" y="1259"/>
                  </a:lnTo>
                  <a:lnTo>
                    <a:pt x="4221" y="1256"/>
                  </a:lnTo>
                  <a:lnTo>
                    <a:pt x="3979" y="1677"/>
                  </a:lnTo>
                  <a:lnTo>
                    <a:pt x="3510" y="1677"/>
                  </a:lnTo>
                  <a:lnTo>
                    <a:pt x="3510" y="1677"/>
                  </a:lnTo>
                  <a:lnTo>
                    <a:pt x="3556" y="1757"/>
                  </a:lnTo>
                  <a:lnTo>
                    <a:pt x="4192" y="1757"/>
                  </a:lnTo>
                  <a:lnTo>
                    <a:pt x="4192" y="2905"/>
                  </a:lnTo>
                  <a:lnTo>
                    <a:pt x="4192" y="3068"/>
                  </a:lnTo>
                  <a:lnTo>
                    <a:pt x="3796" y="3755"/>
                  </a:lnTo>
                  <a:lnTo>
                    <a:pt x="3750" y="3835"/>
                  </a:lnTo>
                  <a:lnTo>
                    <a:pt x="3147" y="3835"/>
                  </a:lnTo>
                  <a:lnTo>
                    <a:pt x="3147" y="4553"/>
                  </a:lnTo>
                  <a:lnTo>
                    <a:pt x="3147" y="5271"/>
                  </a:lnTo>
                  <a:lnTo>
                    <a:pt x="3750" y="5271"/>
                  </a:lnTo>
                  <a:lnTo>
                    <a:pt x="3796" y="5351"/>
                  </a:lnTo>
                  <a:lnTo>
                    <a:pt x="3953" y="5623"/>
                  </a:lnTo>
                  <a:lnTo>
                    <a:pt x="3859" y="5623"/>
                  </a:lnTo>
                  <a:lnTo>
                    <a:pt x="3702" y="5351"/>
                  </a:lnTo>
                  <a:lnTo>
                    <a:pt x="3067" y="5351"/>
                  </a:lnTo>
                  <a:lnTo>
                    <a:pt x="3067" y="4553"/>
                  </a:lnTo>
                  <a:lnTo>
                    <a:pt x="3067" y="3755"/>
                  </a:lnTo>
                  <a:lnTo>
                    <a:pt x="3702" y="3755"/>
                  </a:lnTo>
                  <a:lnTo>
                    <a:pt x="3952" y="3321"/>
                  </a:lnTo>
                  <a:lnTo>
                    <a:pt x="3952" y="1996"/>
                  </a:lnTo>
                  <a:lnTo>
                    <a:pt x="3348" y="1996"/>
                  </a:lnTo>
                  <a:lnTo>
                    <a:pt x="3302" y="1916"/>
                  </a:lnTo>
                  <a:lnTo>
                    <a:pt x="3213" y="1761"/>
                  </a:lnTo>
                  <a:lnTo>
                    <a:pt x="3213" y="2076"/>
                  </a:lnTo>
                  <a:lnTo>
                    <a:pt x="3872" y="2076"/>
                  </a:lnTo>
                  <a:lnTo>
                    <a:pt x="3872" y="3124"/>
                  </a:lnTo>
                  <a:lnTo>
                    <a:pt x="3872" y="3124"/>
                  </a:lnTo>
                  <a:lnTo>
                    <a:pt x="3872" y="3196"/>
                  </a:lnTo>
                  <a:lnTo>
                    <a:pt x="3637" y="3606"/>
                  </a:lnTo>
                  <a:lnTo>
                    <a:pt x="3591" y="3686"/>
                  </a:lnTo>
                  <a:lnTo>
                    <a:pt x="3078" y="3686"/>
                  </a:lnTo>
                  <a:lnTo>
                    <a:pt x="2998" y="3686"/>
                  </a:lnTo>
                  <a:lnTo>
                    <a:pt x="2485" y="3686"/>
                  </a:lnTo>
                  <a:lnTo>
                    <a:pt x="2439" y="3606"/>
                  </a:lnTo>
                  <a:lnTo>
                    <a:pt x="2203" y="3196"/>
                  </a:lnTo>
                  <a:lnTo>
                    <a:pt x="2203" y="3124"/>
                  </a:lnTo>
                  <a:lnTo>
                    <a:pt x="2203" y="3124"/>
                  </a:lnTo>
                  <a:lnTo>
                    <a:pt x="2203" y="2076"/>
                  </a:lnTo>
                  <a:lnTo>
                    <a:pt x="2862" y="2076"/>
                  </a:lnTo>
                  <a:lnTo>
                    <a:pt x="2862" y="1761"/>
                  </a:lnTo>
                  <a:lnTo>
                    <a:pt x="2773" y="1916"/>
                  </a:lnTo>
                  <a:lnTo>
                    <a:pt x="2727" y="1996"/>
                  </a:lnTo>
                  <a:lnTo>
                    <a:pt x="2123" y="1996"/>
                  </a:lnTo>
                  <a:lnTo>
                    <a:pt x="2123" y="3321"/>
                  </a:lnTo>
                  <a:lnTo>
                    <a:pt x="2373" y="3755"/>
                  </a:lnTo>
                  <a:lnTo>
                    <a:pt x="3009" y="3755"/>
                  </a:lnTo>
                  <a:lnTo>
                    <a:pt x="3009" y="4553"/>
                  </a:lnTo>
                  <a:lnTo>
                    <a:pt x="3009" y="4553"/>
                  </a:lnTo>
                  <a:lnTo>
                    <a:pt x="3009" y="5351"/>
                  </a:lnTo>
                  <a:lnTo>
                    <a:pt x="2373" y="5351"/>
                  </a:lnTo>
                  <a:lnTo>
                    <a:pt x="2216" y="5623"/>
                  </a:lnTo>
                  <a:lnTo>
                    <a:pt x="2122" y="5623"/>
                  </a:lnTo>
                  <a:lnTo>
                    <a:pt x="2279" y="5351"/>
                  </a:lnTo>
                  <a:lnTo>
                    <a:pt x="2325" y="5271"/>
                  </a:lnTo>
                  <a:lnTo>
                    <a:pt x="2929" y="5271"/>
                  </a:lnTo>
                  <a:lnTo>
                    <a:pt x="2929" y="4553"/>
                  </a:lnTo>
                  <a:lnTo>
                    <a:pt x="2929" y="4553"/>
                  </a:lnTo>
                  <a:lnTo>
                    <a:pt x="2929" y="3835"/>
                  </a:lnTo>
                  <a:lnTo>
                    <a:pt x="2325" y="3835"/>
                  </a:lnTo>
                  <a:lnTo>
                    <a:pt x="2279" y="3755"/>
                  </a:lnTo>
                  <a:lnTo>
                    <a:pt x="1883" y="3068"/>
                  </a:lnTo>
                  <a:lnTo>
                    <a:pt x="1883" y="2905"/>
                  </a:lnTo>
                  <a:lnTo>
                    <a:pt x="1883" y="1757"/>
                  </a:lnTo>
                  <a:lnTo>
                    <a:pt x="2519" y="1757"/>
                  </a:lnTo>
                  <a:lnTo>
                    <a:pt x="2565" y="1677"/>
                  </a:lnTo>
                  <a:lnTo>
                    <a:pt x="2565" y="1677"/>
                  </a:lnTo>
                  <a:lnTo>
                    <a:pt x="2096" y="1677"/>
                  </a:lnTo>
                  <a:lnTo>
                    <a:pt x="1854" y="1256"/>
                  </a:lnTo>
                  <a:lnTo>
                    <a:pt x="1854" y="1259"/>
                  </a:lnTo>
                  <a:lnTo>
                    <a:pt x="1694" y="1259"/>
                  </a:lnTo>
                  <a:lnTo>
                    <a:pt x="1694" y="2174"/>
                  </a:lnTo>
                  <a:lnTo>
                    <a:pt x="1803" y="2174"/>
                  </a:lnTo>
                  <a:lnTo>
                    <a:pt x="1803" y="3203"/>
                  </a:lnTo>
                  <a:lnTo>
                    <a:pt x="2213" y="3915"/>
                  </a:lnTo>
                  <a:lnTo>
                    <a:pt x="2849" y="3915"/>
                  </a:lnTo>
                  <a:lnTo>
                    <a:pt x="2849" y="4553"/>
                  </a:lnTo>
                  <a:lnTo>
                    <a:pt x="2849" y="5191"/>
                  </a:lnTo>
                  <a:lnTo>
                    <a:pt x="2213" y="5191"/>
                  </a:lnTo>
                  <a:lnTo>
                    <a:pt x="1964" y="5623"/>
                  </a:lnTo>
                  <a:lnTo>
                    <a:pt x="1870" y="5623"/>
                  </a:lnTo>
                  <a:lnTo>
                    <a:pt x="2119" y="5191"/>
                  </a:lnTo>
                  <a:lnTo>
                    <a:pt x="2165" y="5111"/>
                  </a:lnTo>
                  <a:lnTo>
                    <a:pt x="2769" y="5111"/>
                  </a:lnTo>
                  <a:lnTo>
                    <a:pt x="2769" y="4553"/>
                  </a:lnTo>
                  <a:lnTo>
                    <a:pt x="2769" y="4553"/>
                  </a:lnTo>
                  <a:lnTo>
                    <a:pt x="2769" y="3995"/>
                  </a:lnTo>
                  <a:lnTo>
                    <a:pt x="2165" y="3995"/>
                  </a:lnTo>
                  <a:lnTo>
                    <a:pt x="2119" y="3915"/>
                  </a:lnTo>
                  <a:lnTo>
                    <a:pt x="1723" y="3228"/>
                  </a:lnTo>
                  <a:lnTo>
                    <a:pt x="1438" y="2732"/>
                  </a:lnTo>
                  <a:lnTo>
                    <a:pt x="444" y="2732"/>
                  </a:lnTo>
                  <a:lnTo>
                    <a:pt x="444" y="2948"/>
                  </a:lnTo>
                  <a:lnTo>
                    <a:pt x="1405" y="2948"/>
                  </a:lnTo>
                  <a:lnTo>
                    <a:pt x="1750" y="3547"/>
                  </a:lnTo>
                  <a:cubicBezTo>
                    <a:pt x="2053" y="4074"/>
                    <a:pt x="1750" y="3547"/>
                    <a:pt x="2053" y="4075"/>
                  </a:cubicBezTo>
                  <a:lnTo>
                    <a:pt x="2689" y="4075"/>
                  </a:lnTo>
                  <a:lnTo>
                    <a:pt x="2689" y="4553"/>
                  </a:lnTo>
                  <a:lnTo>
                    <a:pt x="2689" y="4553"/>
                  </a:lnTo>
                  <a:lnTo>
                    <a:pt x="2689" y="5031"/>
                  </a:lnTo>
                  <a:lnTo>
                    <a:pt x="2053" y="5031"/>
                  </a:lnTo>
                  <a:cubicBezTo>
                    <a:pt x="1750" y="5559"/>
                    <a:pt x="2053" y="5032"/>
                    <a:pt x="1750" y="5559"/>
                  </a:cubicBezTo>
                  <a:lnTo>
                    <a:pt x="1712" y="5623"/>
                  </a:lnTo>
                  <a:lnTo>
                    <a:pt x="1618" y="5623"/>
                  </a:lnTo>
                  <a:lnTo>
                    <a:pt x="1655" y="5559"/>
                  </a:lnTo>
                  <a:lnTo>
                    <a:pt x="1227" y="5559"/>
                  </a:lnTo>
                  <a:lnTo>
                    <a:pt x="1189" y="5623"/>
                  </a:lnTo>
                  <a:lnTo>
                    <a:pt x="1095" y="5623"/>
                  </a:lnTo>
                  <a:lnTo>
                    <a:pt x="1133" y="5559"/>
                  </a:lnTo>
                  <a:lnTo>
                    <a:pt x="1034" y="5559"/>
                  </a:lnTo>
                  <a:lnTo>
                    <a:pt x="996" y="5623"/>
                  </a:lnTo>
                  <a:lnTo>
                    <a:pt x="902" y="5623"/>
                  </a:lnTo>
                  <a:lnTo>
                    <a:pt x="1518" y="4553"/>
                  </a:lnTo>
                  <a:lnTo>
                    <a:pt x="840" y="3374"/>
                  </a:lnTo>
                  <a:lnTo>
                    <a:pt x="284" y="3374"/>
                  </a:lnTo>
                  <a:lnTo>
                    <a:pt x="284" y="3533"/>
                  </a:lnTo>
                  <a:lnTo>
                    <a:pt x="558" y="3533"/>
                  </a:lnTo>
                  <a:lnTo>
                    <a:pt x="1145" y="4553"/>
                  </a:lnTo>
                  <a:lnTo>
                    <a:pt x="558" y="5573"/>
                  </a:lnTo>
                  <a:lnTo>
                    <a:pt x="284" y="5573"/>
                  </a:lnTo>
                  <a:lnTo>
                    <a:pt x="284" y="5623"/>
                  </a:lnTo>
                  <a:lnTo>
                    <a:pt x="204" y="5623"/>
                  </a:lnTo>
                  <a:lnTo>
                    <a:pt x="204" y="5493"/>
                  </a:lnTo>
                  <a:lnTo>
                    <a:pt x="510" y="5493"/>
                  </a:lnTo>
                  <a:lnTo>
                    <a:pt x="696" y="5171"/>
                  </a:lnTo>
                  <a:lnTo>
                    <a:pt x="82" y="5171"/>
                  </a:lnTo>
                  <a:lnTo>
                    <a:pt x="82" y="5372"/>
                  </a:lnTo>
                  <a:lnTo>
                    <a:pt x="82" y="5536"/>
                  </a:lnTo>
                  <a:lnTo>
                    <a:pt x="31" y="5623"/>
                  </a:lnTo>
                  <a:lnTo>
                    <a:pt x="0" y="5623"/>
                  </a:lnTo>
                  <a:lnTo>
                    <a:pt x="0" y="5514"/>
                  </a:lnTo>
                  <a:lnTo>
                    <a:pt x="2" y="5511"/>
                  </a:lnTo>
                  <a:lnTo>
                    <a:pt x="2" y="4931"/>
                  </a:lnTo>
                  <a:lnTo>
                    <a:pt x="0" y="4931"/>
                  </a:lnTo>
                  <a:lnTo>
                    <a:pt x="0" y="4851"/>
                  </a:lnTo>
                  <a:lnTo>
                    <a:pt x="2" y="4851"/>
                  </a:lnTo>
                  <a:lnTo>
                    <a:pt x="415" y="4851"/>
                  </a:lnTo>
                  <a:lnTo>
                    <a:pt x="637" y="4851"/>
                  </a:lnTo>
                  <a:cubicBezTo>
                    <a:pt x="866" y="4454"/>
                    <a:pt x="750" y="4656"/>
                    <a:pt x="809" y="4553"/>
                  </a:cubicBezTo>
                  <a:cubicBezTo>
                    <a:pt x="750" y="4450"/>
                    <a:pt x="866" y="4652"/>
                    <a:pt x="637" y="4255"/>
                  </a:cubicBezTo>
                  <a:lnTo>
                    <a:pt x="415" y="4255"/>
                  </a:lnTo>
                  <a:lnTo>
                    <a:pt x="2" y="4255"/>
                  </a:lnTo>
                  <a:lnTo>
                    <a:pt x="0" y="4255"/>
                  </a:lnTo>
                  <a:lnTo>
                    <a:pt x="0" y="4175"/>
                  </a:lnTo>
                  <a:lnTo>
                    <a:pt x="2" y="4175"/>
                  </a:lnTo>
                  <a:lnTo>
                    <a:pt x="2" y="3595"/>
                  </a:lnTo>
                  <a:lnTo>
                    <a:pt x="0" y="3592"/>
                  </a:lnTo>
                  <a:lnTo>
                    <a:pt x="0" y="3404"/>
                  </a:lnTo>
                  <a:lnTo>
                    <a:pt x="204" y="3287"/>
                  </a:lnTo>
                  <a:lnTo>
                    <a:pt x="204" y="2653"/>
                  </a:lnTo>
                  <a:lnTo>
                    <a:pt x="204" y="2653"/>
                  </a:lnTo>
                  <a:lnTo>
                    <a:pt x="204" y="2573"/>
                  </a:lnTo>
                  <a:lnTo>
                    <a:pt x="124" y="2573"/>
                  </a:lnTo>
                  <a:lnTo>
                    <a:pt x="124" y="3176"/>
                  </a:lnTo>
                  <a:lnTo>
                    <a:pt x="44" y="3222"/>
                  </a:lnTo>
                  <a:lnTo>
                    <a:pt x="0" y="3247"/>
                  </a:lnTo>
                  <a:lnTo>
                    <a:pt x="0" y="3153"/>
                  </a:lnTo>
                  <a:lnTo>
                    <a:pt x="44" y="3128"/>
                  </a:lnTo>
                  <a:lnTo>
                    <a:pt x="44" y="2706"/>
                  </a:lnTo>
                  <a:lnTo>
                    <a:pt x="0" y="2629"/>
                  </a:lnTo>
                  <a:lnTo>
                    <a:pt x="0" y="2419"/>
                  </a:lnTo>
                  <a:lnTo>
                    <a:pt x="44" y="2495"/>
                  </a:lnTo>
                  <a:lnTo>
                    <a:pt x="44" y="2493"/>
                  </a:lnTo>
                  <a:lnTo>
                    <a:pt x="204" y="2493"/>
                  </a:lnTo>
                  <a:lnTo>
                    <a:pt x="204" y="1578"/>
                  </a:lnTo>
                  <a:lnTo>
                    <a:pt x="95" y="1578"/>
                  </a:lnTo>
                  <a:lnTo>
                    <a:pt x="15" y="1578"/>
                  </a:lnTo>
                  <a:lnTo>
                    <a:pt x="15" y="1995"/>
                  </a:lnTo>
                  <a:lnTo>
                    <a:pt x="0" y="1995"/>
                  </a:lnTo>
                  <a:lnTo>
                    <a:pt x="0" y="658"/>
                  </a:lnTo>
                  <a:lnTo>
                    <a:pt x="15" y="683"/>
                  </a:lnTo>
                  <a:lnTo>
                    <a:pt x="15" y="847"/>
                  </a:lnTo>
                  <a:lnTo>
                    <a:pt x="15" y="1498"/>
                  </a:lnTo>
                  <a:lnTo>
                    <a:pt x="95" y="1498"/>
                  </a:lnTo>
                  <a:lnTo>
                    <a:pt x="95" y="548"/>
                  </a:lnTo>
                  <a:lnTo>
                    <a:pt x="0" y="384"/>
                  </a:lnTo>
                  <a:lnTo>
                    <a:pt x="0" y="220"/>
                  </a:lnTo>
                  <a:lnTo>
                    <a:pt x="175" y="524"/>
                  </a:lnTo>
                  <a:lnTo>
                    <a:pt x="460" y="1019"/>
                  </a:lnTo>
                  <a:lnTo>
                    <a:pt x="1454" y="1019"/>
                  </a:lnTo>
                  <a:lnTo>
                    <a:pt x="1454" y="803"/>
                  </a:lnTo>
                  <a:lnTo>
                    <a:pt x="493" y="803"/>
                  </a:lnTo>
                  <a:lnTo>
                    <a:pt x="148" y="204"/>
                  </a:lnTo>
                  <a:lnTo>
                    <a:pt x="31" y="0"/>
                  </a:lnTo>
                  <a:close/>
                  <a:moveTo>
                    <a:pt x="2199" y="0"/>
                  </a:moveTo>
                  <a:lnTo>
                    <a:pt x="2278" y="0"/>
                  </a:lnTo>
                  <a:lnTo>
                    <a:pt x="2278" y="522"/>
                  </a:lnTo>
                  <a:lnTo>
                    <a:pt x="2358" y="661"/>
                  </a:lnTo>
                  <a:lnTo>
                    <a:pt x="2358" y="0"/>
                  </a:lnTo>
                  <a:lnTo>
                    <a:pt x="2438" y="0"/>
                  </a:lnTo>
                  <a:lnTo>
                    <a:pt x="2438" y="709"/>
                  </a:lnTo>
                  <a:lnTo>
                    <a:pt x="3078" y="709"/>
                  </a:lnTo>
                  <a:lnTo>
                    <a:pt x="3637" y="709"/>
                  </a:lnTo>
                  <a:lnTo>
                    <a:pt x="3637" y="0"/>
                  </a:lnTo>
                  <a:lnTo>
                    <a:pt x="3717" y="0"/>
                  </a:lnTo>
                  <a:lnTo>
                    <a:pt x="3717" y="661"/>
                  </a:lnTo>
                  <a:lnTo>
                    <a:pt x="3797" y="522"/>
                  </a:lnTo>
                  <a:lnTo>
                    <a:pt x="3797" y="0"/>
                  </a:lnTo>
                  <a:lnTo>
                    <a:pt x="3877" y="0"/>
                  </a:lnTo>
                  <a:lnTo>
                    <a:pt x="3877" y="383"/>
                  </a:lnTo>
                  <a:lnTo>
                    <a:pt x="3877" y="546"/>
                  </a:lnTo>
                  <a:lnTo>
                    <a:pt x="3737" y="788"/>
                  </a:lnTo>
                  <a:lnTo>
                    <a:pt x="3078" y="788"/>
                  </a:lnTo>
                  <a:lnTo>
                    <a:pt x="3078" y="1303"/>
                  </a:lnTo>
                  <a:lnTo>
                    <a:pt x="3078" y="1757"/>
                  </a:lnTo>
                  <a:lnTo>
                    <a:pt x="3053" y="1757"/>
                  </a:lnTo>
                  <a:lnTo>
                    <a:pt x="3022" y="1757"/>
                  </a:lnTo>
                  <a:lnTo>
                    <a:pt x="2998" y="1757"/>
                  </a:lnTo>
                  <a:lnTo>
                    <a:pt x="2998" y="1303"/>
                  </a:lnTo>
                  <a:lnTo>
                    <a:pt x="2998" y="788"/>
                  </a:lnTo>
                  <a:lnTo>
                    <a:pt x="2338" y="788"/>
                  </a:lnTo>
                  <a:lnTo>
                    <a:pt x="2199" y="546"/>
                  </a:lnTo>
                  <a:lnTo>
                    <a:pt x="2199" y="383"/>
                  </a:lnTo>
                  <a:lnTo>
                    <a:pt x="2199" y="0"/>
                  </a:lnTo>
                  <a:close/>
                  <a:moveTo>
                    <a:pt x="2518" y="0"/>
                  </a:moveTo>
                  <a:lnTo>
                    <a:pt x="2598" y="0"/>
                  </a:lnTo>
                  <a:lnTo>
                    <a:pt x="2598" y="362"/>
                  </a:lnTo>
                  <a:lnTo>
                    <a:pt x="2706" y="549"/>
                  </a:lnTo>
                  <a:lnTo>
                    <a:pt x="2998" y="549"/>
                  </a:lnTo>
                  <a:lnTo>
                    <a:pt x="2998" y="549"/>
                  </a:lnTo>
                  <a:lnTo>
                    <a:pt x="3369" y="549"/>
                  </a:lnTo>
                  <a:lnTo>
                    <a:pt x="3477" y="362"/>
                  </a:lnTo>
                  <a:lnTo>
                    <a:pt x="3477" y="0"/>
                  </a:lnTo>
                  <a:lnTo>
                    <a:pt x="3557" y="0"/>
                  </a:lnTo>
                  <a:lnTo>
                    <a:pt x="3557" y="223"/>
                  </a:lnTo>
                  <a:lnTo>
                    <a:pt x="3557" y="330"/>
                  </a:lnTo>
                  <a:lnTo>
                    <a:pt x="3557" y="387"/>
                  </a:lnTo>
                  <a:lnTo>
                    <a:pt x="3418" y="629"/>
                  </a:lnTo>
                  <a:lnTo>
                    <a:pt x="3078" y="629"/>
                  </a:lnTo>
                  <a:lnTo>
                    <a:pt x="2998" y="629"/>
                  </a:lnTo>
                  <a:lnTo>
                    <a:pt x="2658" y="629"/>
                  </a:lnTo>
                  <a:lnTo>
                    <a:pt x="2518" y="387"/>
                  </a:lnTo>
                  <a:lnTo>
                    <a:pt x="2518" y="330"/>
                  </a:lnTo>
                  <a:lnTo>
                    <a:pt x="2518" y="223"/>
                  </a:lnTo>
                  <a:lnTo>
                    <a:pt x="2518" y="0"/>
                  </a:lnTo>
                  <a:close/>
                  <a:moveTo>
                    <a:pt x="2678" y="0"/>
                  </a:moveTo>
                  <a:lnTo>
                    <a:pt x="2758" y="0"/>
                  </a:lnTo>
                  <a:lnTo>
                    <a:pt x="2758" y="203"/>
                  </a:lnTo>
                  <a:lnTo>
                    <a:pt x="2866" y="389"/>
                  </a:lnTo>
                  <a:lnTo>
                    <a:pt x="2998" y="389"/>
                  </a:lnTo>
                  <a:lnTo>
                    <a:pt x="3078" y="389"/>
                  </a:lnTo>
                  <a:lnTo>
                    <a:pt x="3209" y="389"/>
                  </a:lnTo>
                  <a:lnTo>
                    <a:pt x="3317" y="203"/>
                  </a:lnTo>
                  <a:lnTo>
                    <a:pt x="3317" y="0"/>
                  </a:lnTo>
                  <a:lnTo>
                    <a:pt x="3397" y="0"/>
                  </a:lnTo>
                  <a:lnTo>
                    <a:pt x="3397" y="64"/>
                  </a:lnTo>
                  <a:lnTo>
                    <a:pt x="3397" y="190"/>
                  </a:lnTo>
                  <a:lnTo>
                    <a:pt x="3397" y="227"/>
                  </a:lnTo>
                  <a:lnTo>
                    <a:pt x="3258" y="469"/>
                  </a:lnTo>
                  <a:lnTo>
                    <a:pt x="3078" y="469"/>
                  </a:lnTo>
                  <a:lnTo>
                    <a:pt x="2998" y="469"/>
                  </a:lnTo>
                  <a:lnTo>
                    <a:pt x="2818" y="469"/>
                  </a:lnTo>
                  <a:lnTo>
                    <a:pt x="2678" y="227"/>
                  </a:lnTo>
                  <a:lnTo>
                    <a:pt x="2678" y="190"/>
                  </a:lnTo>
                  <a:lnTo>
                    <a:pt x="2678" y="64"/>
                  </a:lnTo>
                  <a:lnTo>
                    <a:pt x="2678" y="0"/>
                  </a:lnTo>
                  <a:close/>
                  <a:moveTo>
                    <a:pt x="2838" y="0"/>
                  </a:moveTo>
                  <a:lnTo>
                    <a:pt x="2918" y="0"/>
                  </a:lnTo>
                  <a:lnTo>
                    <a:pt x="2918" y="68"/>
                  </a:lnTo>
                  <a:lnTo>
                    <a:pt x="2998" y="68"/>
                  </a:lnTo>
                  <a:lnTo>
                    <a:pt x="3078" y="68"/>
                  </a:lnTo>
                  <a:lnTo>
                    <a:pt x="3157" y="68"/>
                  </a:lnTo>
                  <a:lnTo>
                    <a:pt x="3157" y="0"/>
                  </a:lnTo>
                  <a:lnTo>
                    <a:pt x="3237" y="0"/>
                  </a:lnTo>
                  <a:lnTo>
                    <a:pt x="3237" y="148"/>
                  </a:lnTo>
                  <a:lnTo>
                    <a:pt x="3078" y="148"/>
                  </a:lnTo>
                  <a:lnTo>
                    <a:pt x="2998" y="148"/>
                  </a:lnTo>
                  <a:lnTo>
                    <a:pt x="2838" y="148"/>
                  </a:lnTo>
                  <a:lnTo>
                    <a:pt x="2838" y="0"/>
                  </a:lnTo>
                  <a:close/>
                  <a:moveTo>
                    <a:pt x="10074" y="0"/>
                  </a:moveTo>
                  <a:lnTo>
                    <a:pt x="10153" y="0"/>
                  </a:lnTo>
                  <a:lnTo>
                    <a:pt x="10153" y="522"/>
                  </a:lnTo>
                  <a:lnTo>
                    <a:pt x="10233" y="661"/>
                  </a:lnTo>
                  <a:lnTo>
                    <a:pt x="10233" y="0"/>
                  </a:lnTo>
                  <a:lnTo>
                    <a:pt x="10313" y="0"/>
                  </a:lnTo>
                  <a:lnTo>
                    <a:pt x="10313" y="709"/>
                  </a:lnTo>
                  <a:lnTo>
                    <a:pt x="10953" y="709"/>
                  </a:lnTo>
                  <a:lnTo>
                    <a:pt x="11512" y="709"/>
                  </a:lnTo>
                  <a:lnTo>
                    <a:pt x="11512" y="0"/>
                  </a:lnTo>
                  <a:lnTo>
                    <a:pt x="11592" y="0"/>
                  </a:lnTo>
                  <a:lnTo>
                    <a:pt x="11592" y="661"/>
                  </a:lnTo>
                  <a:lnTo>
                    <a:pt x="11672" y="522"/>
                  </a:lnTo>
                  <a:lnTo>
                    <a:pt x="11672" y="0"/>
                  </a:lnTo>
                  <a:lnTo>
                    <a:pt x="11752" y="0"/>
                  </a:lnTo>
                  <a:lnTo>
                    <a:pt x="11752" y="383"/>
                  </a:lnTo>
                  <a:lnTo>
                    <a:pt x="11752" y="546"/>
                  </a:lnTo>
                  <a:lnTo>
                    <a:pt x="11612" y="788"/>
                  </a:lnTo>
                  <a:lnTo>
                    <a:pt x="10953" y="788"/>
                  </a:lnTo>
                  <a:lnTo>
                    <a:pt x="10953" y="1303"/>
                  </a:lnTo>
                  <a:lnTo>
                    <a:pt x="10953" y="1757"/>
                  </a:lnTo>
                  <a:lnTo>
                    <a:pt x="10928" y="1757"/>
                  </a:lnTo>
                  <a:lnTo>
                    <a:pt x="10897" y="1757"/>
                  </a:lnTo>
                  <a:lnTo>
                    <a:pt x="10873" y="1757"/>
                  </a:lnTo>
                  <a:lnTo>
                    <a:pt x="10873" y="1303"/>
                  </a:lnTo>
                  <a:lnTo>
                    <a:pt x="10873" y="788"/>
                  </a:lnTo>
                  <a:lnTo>
                    <a:pt x="10213" y="788"/>
                  </a:lnTo>
                  <a:lnTo>
                    <a:pt x="10074" y="546"/>
                  </a:lnTo>
                  <a:lnTo>
                    <a:pt x="10074" y="383"/>
                  </a:lnTo>
                  <a:lnTo>
                    <a:pt x="10074" y="0"/>
                  </a:lnTo>
                  <a:close/>
                  <a:moveTo>
                    <a:pt x="10393" y="0"/>
                  </a:moveTo>
                  <a:lnTo>
                    <a:pt x="10473" y="0"/>
                  </a:lnTo>
                  <a:lnTo>
                    <a:pt x="10473" y="362"/>
                  </a:lnTo>
                  <a:lnTo>
                    <a:pt x="10581" y="549"/>
                  </a:lnTo>
                  <a:lnTo>
                    <a:pt x="10873" y="549"/>
                  </a:lnTo>
                  <a:lnTo>
                    <a:pt x="10873" y="549"/>
                  </a:lnTo>
                  <a:lnTo>
                    <a:pt x="11244" y="549"/>
                  </a:lnTo>
                  <a:lnTo>
                    <a:pt x="11352" y="362"/>
                  </a:lnTo>
                  <a:lnTo>
                    <a:pt x="11352" y="0"/>
                  </a:lnTo>
                  <a:lnTo>
                    <a:pt x="11432" y="0"/>
                  </a:lnTo>
                  <a:lnTo>
                    <a:pt x="11432" y="223"/>
                  </a:lnTo>
                  <a:lnTo>
                    <a:pt x="11432" y="330"/>
                  </a:lnTo>
                  <a:lnTo>
                    <a:pt x="11432" y="387"/>
                  </a:lnTo>
                  <a:lnTo>
                    <a:pt x="11293" y="629"/>
                  </a:lnTo>
                  <a:lnTo>
                    <a:pt x="10953" y="629"/>
                  </a:lnTo>
                  <a:lnTo>
                    <a:pt x="10873" y="629"/>
                  </a:lnTo>
                  <a:lnTo>
                    <a:pt x="10533" y="629"/>
                  </a:lnTo>
                  <a:lnTo>
                    <a:pt x="10393" y="387"/>
                  </a:lnTo>
                  <a:lnTo>
                    <a:pt x="10393" y="330"/>
                  </a:lnTo>
                  <a:lnTo>
                    <a:pt x="10393" y="223"/>
                  </a:lnTo>
                  <a:lnTo>
                    <a:pt x="10393" y="0"/>
                  </a:lnTo>
                  <a:close/>
                  <a:moveTo>
                    <a:pt x="10553" y="0"/>
                  </a:moveTo>
                  <a:lnTo>
                    <a:pt x="10633" y="0"/>
                  </a:lnTo>
                  <a:lnTo>
                    <a:pt x="10633" y="203"/>
                  </a:lnTo>
                  <a:lnTo>
                    <a:pt x="10741" y="389"/>
                  </a:lnTo>
                  <a:lnTo>
                    <a:pt x="10873" y="389"/>
                  </a:lnTo>
                  <a:lnTo>
                    <a:pt x="10953" y="389"/>
                  </a:lnTo>
                  <a:lnTo>
                    <a:pt x="11084" y="389"/>
                  </a:lnTo>
                  <a:lnTo>
                    <a:pt x="11192" y="203"/>
                  </a:lnTo>
                  <a:lnTo>
                    <a:pt x="11192" y="0"/>
                  </a:lnTo>
                  <a:lnTo>
                    <a:pt x="11272" y="0"/>
                  </a:lnTo>
                  <a:lnTo>
                    <a:pt x="11272" y="64"/>
                  </a:lnTo>
                  <a:lnTo>
                    <a:pt x="11272" y="190"/>
                  </a:lnTo>
                  <a:lnTo>
                    <a:pt x="11272" y="227"/>
                  </a:lnTo>
                  <a:lnTo>
                    <a:pt x="11133" y="469"/>
                  </a:lnTo>
                  <a:lnTo>
                    <a:pt x="10953" y="469"/>
                  </a:lnTo>
                  <a:lnTo>
                    <a:pt x="10873" y="469"/>
                  </a:lnTo>
                  <a:lnTo>
                    <a:pt x="10693" y="469"/>
                  </a:lnTo>
                  <a:lnTo>
                    <a:pt x="10553" y="227"/>
                  </a:lnTo>
                  <a:lnTo>
                    <a:pt x="10553" y="190"/>
                  </a:lnTo>
                  <a:lnTo>
                    <a:pt x="10553" y="64"/>
                  </a:lnTo>
                  <a:lnTo>
                    <a:pt x="10553" y="0"/>
                  </a:lnTo>
                  <a:close/>
                  <a:moveTo>
                    <a:pt x="10713" y="0"/>
                  </a:moveTo>
                  <a:lnTo>
                    <a:pt x="10793" y="0"/>
                  </a:lnTo>
                  <a:lnTo>
                    <a:pt x="10793" y="68"/>
                  </a:lnTo>
                  <a:lnTo>
                    <a:pt x="10873" y="68"/>
                  </a:lnTo>
                  <a:lnTo>
                    <a:pt x="10953" y="68"/>
                  </a:lnTo>
                  <a:lnTo>
                    <a:pt x="11032" y="68"/>
                  </a:lnTo>
                  <a:lnTo>
                    <a:pt x="11032" y="0"/>
                  </a:lnTo>
                  <a:lnTo>
                    <a:pt x="11112" y="0"/>
                  </a:lnTo>
                  <a:lnTo>
                    <a:pt x="11112" y="148"/>
                  </a:lnTo>
                  <a:lnTo>
                    <a:pt x="10953" y="148"/>
                  </a:lnTo>
                  <a:lnTo>
                    <a:pt x="10873" y="148"/>
                  </a:lnTo>
                  <a:lnTo>
                    <a:pt x="10713" y="148"/>
                  </a:lnTo>
                  <a:lnTo>
                    <a:pt x="10713" y="0"/>
                  </a:lnTo>
                  <a:close/>
                  <a:moveTo>
                    <a:pt x="17949" y="0"/>
                  </a:moveTo>
                  <a:lnTo>
                    <a:pt x="18028" y="0"/>
                  </a:lnTo>
                  <a:lnTo>
                    <a:pt x="18028" y="522"/>
                  </a:lnTo>
                  <a:lnTo>
                    <a:pt x="18108" y="661"/>
                  </a:lnTo>
                  <a:lnTo>
                    <a:pt x="18108" y="0"/>
                  </a:lnTo>
                  <a:lnTo>
                    <a:pt x="18188" y="0"/>
                  </a:lnTo>
                  <a:lnTo>
                    <a:pt x="18188" y="709"/>
                  </a:lnTo>
                  <a:lnTo>
                    <a:pt x="18828" y="709"/>
                  </a:lnTo>
                  <a:lnTo>
                    <a:pt x="19387" y="709"/>
                  </a:lnTo>
                  <a:lnTo>
                    <a:pt x="19387" y="0"/>
                  </a:lnTo>
                  <a:lnTo>
                    <a:pt x="19467" y="0"/>
                  </a:lnTo>
                  <a:lnTo>
                    <a:pt x="19467" y="661"/>
                  </a:lnTo>
                  <a:lnTo>
                    <a:pt x="19547" y="522"/>
                  </a:lnTo>
                  <a:lnTo>
                    <a:pt x="19547" y="0"/>
                  </a:lnTo>
                  <a:lnTo>
                    <a:pt x="19627" y="0"/>
                  </a:lnTo>
                  <a:lnTo>
                    <a:pt x="19627" y="383"/>
                  </a:lnTo>
                  <a:lnTo>
                    <a:pt x="19627" y="546"/>
                  </a:lnTo>
                  <a:lnTo>
                    <a:pt x="19487" y="788"/>
                  </a:lnTo>
                  <a:lnTo>
                    <a:pt x="18828" y="788"/>
                  </a:lnTo>
                  <a:lnTo>
                    <a:pt x="18828" y="1303"/>
                  </a:lnTo>
                  <a:lnTo>
                    <a:pt x="18828" y="1757"/>
                  </a:lnTo>
                  <a:lnTo>
                    <a:pt x="18803" y="1757"/>
                  </a:lnTo>
                  <a:lnTo>
                    <a:pt x="18772" y="1757"/>
                  </a:lnTo>
                  <a:lnTo>
                    <a:pt x="18748" y="1757"/>
                  </a:lnTo>
                  <a:lnTo>
                    <a:pt x="18748" y="1303"/>
                  </a:lnTo>
                  <a:lnTo>
                    <a:pt x="18748" y="788"/>
                  </a:lnTo>
                  <a:lnTo>
                    <a:pt x="18088" y="788"/>
                  </a:lnTo>
                  <a:lnTo>
                    <a:pt x="17949" y="546"/>
                  </a:lnTo>
                  <a:lnTo>
                    <a:pt x="17949" y="383"/>
                  </a:lnTo>
                  <a:lnTo>
                    <a:pt x="17949" y="0"/>
                  </a:lnTo>
                  <a:close/>
                  <a:moveTo>
                    <a:pt x="18268" y="0"/>
                  </a:moveTo>
                  <a:lnTo>
                    <a:pt x="18348" y="0"/>
                  </a:lnTo>
                  <a:lnTo>
                    <a:pt x="18348" y="362"/>
                  </a:lnTo>
                  <a:lnTo>
                    <a:pt x="18456" y="549"/>
                  </a:lnTo>
                  <a:lnTo>
                    <a:pt x="18748" y="549"/>
                  </a:lnTo>
                  <a:lnTo>
                    <a:pt x="18748" y="549"/>
                  </a:lnTo>
                  <a:lnTo>
                    <a:pt x="19119" y="549"/>
                  </a:lnTo>
                  <a:lnTo>
                    <a:pt x="19227" y="362"/>
                  </a:lnTo>
                  <a:lnTo>
                    <a:pt x="19227" y="0"/>
                  </a:lnTo>
                  <a:lnTo>
                    <a:pt x="19307" y="0"/>
                  </a:lnTo>
                  <a:lnTo>
                    <a:pt x="19307" y="223"/>
                  </a:lnTo>
                  <a:lnTo>
                    <a:pt x="19307" y="330"/>
                  </a:lnTo>
                  <a:lnTo>
                    <a:pt x="19307" y="387"/>
                  </a:lnTo>
                  <a:lnTo>
                    <a:pt x="19168" y="629"/>
                  </a:lnTo>
                  <a:lnTo>
                    <a:pt x="18828" y="629"/>
                  </a:lnTo>
                  <a:lnTo>
                    <a:pt x="18748" y="629"/>
                  </a:lnTo>
                  <a:lnTo>
                    <a:pt x="18408" y="629"/>
                  </a:lnTo>
                  <a:lnTo>
                    <a:pt x="18268" y="387"/>
                  </a:lnTo>
                  <a:lnTo>
                    <a:pt x="18268" y="330"/>
                  </a:lnTo>
                  <a:lnTo>
                    <a:pt x="18268" y="223"/>
                  </a:lnTo>
                  <a:lnTo>
                    <a:pt x="18268" y="0"/>
                  </a:lnTo>
                  <a:close/>
                  <a:moveTo>
                    <a:pt x="18428" y="0"/>
                  </a:moveTo>
                  <a:lnTo>
                    <a:pt x="18508" y="0"/>
                  </a:lnTo>
                  <a:lnTo>
                    <a:pt x="18508" y="203"/>
                  </a:lnTo>
                  <a:lnTo>
                    <a:pt x="18616" y="389"/>
                  </a:lnTo>
                  <a:lnTo>
                    <a:pt x="18748" y="389"/>
                  </a:lnTo>
                  <a:lnTo>
                    <a:pt x="18828" y="389"/>
                  </a:lnTo>
                  <a:lnTo>
                    <a:pt x="18959" y="389"/>
                  </a:lnTo>
                  <a:lnTo>
                    <a:pt x="19067" y="203"/>
                  </a:lnTo>
                  <a:lnTo>
                    <a:pt x="19067" y="0"/>
                  </a:lnTo>
                  <a:lnTo>
                    <a:pt x="19147" y="0"/>
                  </a:lnTo>
                  <a:lnTo>
                    <a:pt x="19147" y="64"/>
                  </a:lnTo>
                  <a:lnTo>
                    <a:pt x="19147" y="190"/>
                  </a:lnTo>
                  <a:lnTo>
                    <a:pt x="19147" y="227"/>
                  </a:lnTo>
                  <a:lnTo>
                    <a:pt x="19008" y="469"/>
                  </a:lnTo>
                  <a:lnTo>
                    <a:pt x="18828" y="469"/>
                  </a:lnTo>
                  <a:lnTo>
                    <a:pt x="18748" y="469"/>
                  </a:lnTo>
                  <a:lnTo>
                    <a:pt x="18568" y="469"/>
                  </a:lnTo>
                  <a:lnTo>
                    <a:pt x="18428" y="227"/>
                  </a:lnTo>
                  <a:lnTo>
                    <a:pt x="18428" y="190"/>
                  </a:lnTo>
                  <a:lnTo>
                    <a:pt x="18428" y="64"/>
                  </a:lnTo>
                  <a:lnTo>
                    <a:pt x="18428" y="0"/>
                  </a:lnTo>
                  <a:close/>
                  <a:moveTo>
                    <a:pt x="18588" y="0"/>
                  </a:moveTo>
                  <a:lnTo>
                    <a:pt x="18668" y="0"/>
                  </a:lnTo>
                  <a:lnTo>
                    <a:pt x="18668" y="68"/>
                  </a:lnTo>
                  <a:lnTo>
                    <a:pt x="18748" y="68"/>
                  </a:lnTo>
                  <a:lnTo>
                    <a:pt x="18828" y="68"/>
                  </a:lnTo>
                  <a:lnTo>
                    <a:pt x="18907" y="68"/>
                  </a:lnTo>
                  <a:lnTo>
                    <a:pt x="18907" y="0"/>
                  </a:lnTo>
                  <a:lnTo>
                    <a:pt x="18987" y="0"/>
                  </a:lnTo>
                  <a:lnTo>
                    <a:pt x="18987" y="148"/>
                  </a:lnTo>
                  <a:lnTo>
                    <a:pt x="18828" y="148"/>
                  </a:lnTo>
                  <a:lnTo>
                    <a:pt x="18748" y="148"/>
                  </a:lnTo>
                  <a:lnTo>
                    <a:pt x="18588" y="148"/>
                  </a:lnTo>
                  <a:lnTo>
                    <a:pt x="18588" y="0"/>
                  </a:lnTo>
                  <a:close/>
                  <a:moveTo>
                    <a:pt x="25824" y="0"/>
                  </a:moveTo>
                  <a:lnTo>
                    <a:pt x="25903" y="0"/>
                  </a:lnTo>
                  <a:lnTo>
                    <a:pt x="25903" y="522"/>
                  </a:lnTo>
                  <a:lnTo>
                    <a:pt x="25983" y="661"/>
                  </a:lnTo>
                  <a:lnTo>
                    <a:pt x="25983" y="0"/>
                  </a:lnTo>
                  <a:lnTo>
                    <a:pt x="26063" y="0"/>
                  </a:lnTo>
                  <a:lnTo>
                    <a:pt x="26063" y="709"/>
                  </a:lnTo>
                  <a:lnTo>
                    <a:pt x="26703" y="709"/>
                  </a:lnTo>
                  <a:lnTo>
                    <a:pt x="27262" y="709"/>
                  </a:lnTo>
                  <a:lnTo>
                    <a:pt x="27262" y="0"/>
                  </a:lnTo>
                  <a:lnTo>
                    <a:pt x="27342" y="0"/>
                  </a:lnTo>
                  <a:lnTo>
                    <a:pt x="27342" y="661"/>
                  </a:lnTo>
                  <a:lnTo>
                    <a:pt x="27422" y="522"/>
                  </a:lnTo>
                  <a:lnTo>
                    <a:pt x="27422" y="0"/>
                  </a:lnTo>
                  <a:lnTo>
                    <a:pt x="27502" y="0"/>
                  </a:lnTo>
                  <a:lnTo>
                    <a:pt x="27502" y="383"/>
                  </a:lnTo>
                  <a:lnTo>
                    <a:pt x="27502" y="546"/>
                  </a:lnTo>
                  <a:lnTo>
                    <a:pt x="27362" y="788"/>
                  </a:lnTo>
                  <a:lnTo>
                    <a:pt x="26703" y="788"/>
                  </a:lnTo>
                  <a:lnTo>
                    <a:pt x="26703" y="1303"/>
                  </a:lnTo>
                  <a:lnTo>
                    <a:pt x="26703" y="1757"/>
                  </a:lnTo>
                  <a:lnTo>
                    <a:pt x="26678" y="1757"/>
                  </a:lnTo>
                  <a:lnTo>
                    <a:pt x="26647" y="1757"/>
                  </a:lnTo>
                  <a:lnTo>
                    <a:pt x="26623" y="1757"/>
                  </a:lnTo>
                  <a:lnTo>
                    <a:pt x="26623" y="1303"/>
                  </a:lnTo>
                  <a:lnTo>
                    <a:pt x="26623" y="788"/>
                  </a:lnTo>
                  <a:lnTo>
                    <a:pt x="25963" y="788"/>
                  </a:lnTo>
                  <a:lnTo>
                    <a:pt x="25824" y="546"/>
                  </a:lnTo>
                  <a:lnTo>
                    <a:pt x="25824" y="383"/>
                  </a:lnTo>
                  <a:lnTo>
                    <a:pt x="25824" y="0"/>
                  </a:lnTo>
                  <a:close/>
                  <a:moveTo>
                    <a:pt x="26143" y="0"/>
                  </a:moveTo>
                  <a:lnTo>
                    <a:pt x="26223" y="0"/>
                  </a:lnTo>
                  <a:lnTo>
                    <a:pt x="26223" y="362"/>
                  </a:lnTo>
                  <a:lnTo>
                    <a:pt x="26331" y="549"/>
                  </a:lnTo>
                  <a:lnTo>
                    <a:pt x="26623" y="549"/>
                  </a:lnTo>
                  <a:lnTo>
                    <a:pt x="26623" y="549"/>
                  </a:lnTo>
                  <a:lnTo>
                    <a:pt x="26994" y="549"/>
                  </a:lnTo>
                  <a:lnTo>
                    <a:pt x="27102" y="362"/>
                  </a:lnTo>
                  <a:lnTo>
                    <a:pt x="27102" y="0"/>
                  </a:lnTo>
                  <a:lnTo>
                    <a:pt x="27182" y="0"/>
                  </a:lnTo>
                  <a:lnTo>
                    <a:pt x="27182" y="223"/>
                  </a:lnTo>
                  <a:lnTo>
                    <a:pt x="27182" y="330"/>
                  </a:lnTo>
                  <a:lnTo>
                    <a:pt x="27182" y="387"/>
                  </a:lnTo>
                  <a:lnTo>
                    <a:pt x="27043" y="629"/>
                  </a:lnTo>
                  <a:lnTo>
                    <a:pt x="26703" y="629"/>
                  </a:lnTo>
                  <a:lnTo>
                    <a:pt x="26623" y="629"/>
                  </a:lnTo>
                  <a:lnTo>
                    <a:pt x="26283" y="629"/>
                  </a:lnTo>
                  <a:lnTo>
                    <a:pt x="26143" y="387"/>
                  </a:lnTo>
                  <a:lnTo>
                    <a:pt x="26143" y="330"/>
                  </a:lnTo>
                  <a:lnTo>
                    <a:pt x="26143" y="223"/>
                  </a:lnTo>
                  <a:lnTo>
                    <a:pt x="26143" y="0"/>
                  </a:lnTo>
                  <a:close/>
                  <a:moveTo>
                    <a:pt x="26303" y="0"/>
                  </a:moveTo>
                  <a:lnTo>
                    <a:pt x="26383" y="0"/>
                  </a:lnTo>
                  <a:lnTo>
                    <a:pt x="26383" y="203"/>
                  </a:lnTo>
                  <a:lnTo>
                    <a:pt x="26491" y="389"/>
                  </a:lnTo>
                  <a:lnTo>
                    <a:pt x="26623" y="389"/>
                  </a:lnTo>
                  <a:lnTo>
                    <a:pt x="26703" y="389"/>
                  </a:lnTo>
                  <a:lnTo>
                    <a:pt x="26834" y="389"/>
                  </a:lnTo>
                  <a:lnTo>
                    <a:pt x="26942" y="203"/>
                  </a:lnTo>
                  <a:lnTo>
                    <a:pt x="26942" y="0"/>
                  </a:lnTo>
                  <a:lnTo>
                    <a:pt x="27022" y="0"/>
                  </a:lnTo>
                  <a:lnTo>
                    <a:pt x="27022" y="64"/>
                  </a:lnTo>
                  <a:lnTo>
                    <a:pt x="27022" y="190"/>
                  </a:lnTo>
                  <a:lnTo>
                    <a:pt x="27022" y="227"/>
                  </a:lnTo>
                  <a:lnTo>
                    <a:pt x="26883" y="469"/>
                  </a:lnTo>
                  <a:lnTo>
                    <a:pt x="26703" y="469"/>
                  </a:lnTo>
                  <a:lnTo>
                    <a:pt x="26623" y="469"/>
                  </a:lnTo>
                  <a:lnTo>
                    <a:pt x="26443" y="469"/>
                  </a:lnTo>
                  <a:lnTo>
                    <a:pt x="26303" y="227"/>
                  </a:lnTo>
                  <a:lnTo>
                    <a:pt x="26303" y="190"/>
                  </a:lnTo>
                  <a:lnTo>
                    <a:pt x="26303" y="64"/>
                  </a:lnTo>
                  <a:lnTo>
                    <a:pt x="26303" y="0"/>
                  </a:lnTo>
                  <a:close/>
                  <a:moveTo>
                    <a:pt x="26463" y="0"/>
                  </a:moveTo>
                  <a:lnTo>
                    <a:pt x="26543" y="0"/>
                  </a:lnTo>
                  <a:lnTo>
                    <a:pt x="26543" y="68"/>
                  </a:lnTo>
                  <a:lnTo>
                    <a:pt x="26623" y="68"/>
                  </a:lnTo>
                  <a:lnTo>
                    <a:pt x="26703" y="68"/>
                  </a:lnTo>
                  <a:lnTo>
                    <a:pt x="26782" y="68"/>
                  </a:lnTo>
                  <a:lnTo>
                    <a:pt x="26782" y="0"/>
                  </a:lnTo>
                  <a:lnTo>
                    <a:pt x="26862" y="0"/>
                  </a:lnTo>
                  <a:lnTo>
                    <a:pt x="26862" y="148"/>
                  </a:lnTo>
                  <a:lnTo>
                    <a:pt x="26703" y="148"/>
                  </a:lnTo>
                  <a:lnTo>
                    <a:pt x="26623" y="148"/>
                  </a:lnTo>
                  <a:lnTo>
                    <a:pt x="26463" y="148"/>
                  </a:lnTo>
                  <a:lnTo>
                    <a:pt x="26463" y="0"/>
                  </a:lnTo>
                  <a:close/>
                  <a:moveTo>
                    <a:pt x="6125" y="2495"/>
                  </a:moveTo>
                  <a:lnTo>
                    <a:pt x="6125" y="2495"/>
                  </a:lnTo>
                  <a:lnTo>
                    <a:pt x="6321" y="2155"/>
                  </a:lnTo>
                  <a:lnTo>
                    <a:pt x="6742" y="2155"/>
                  </a:lnTo>
                  <a:lnTo>
                    <a:pt x="6742" y="2495"/>
                  </a:lnTo>
                  <a:lnTo>
                    <a:pt x="6125" y="2495"/>
                  </a:lnTo>
                  <a:close/>
                  <a:moveTo>
                    <a:pt x="6074" y="4175"/>
                  </a:moveTo>
                  <a:lnTo>
                    <a:pt x="6074" y="4175"/>
                  </a:lnTo>
                  <a:lnTo>
                    <a:pt x="6074" y="3595"/>
                  </a:lnTo>
                  <a:lnTo>
                    <a:pt x="6216" y="3348"/>
                  </a:lnTo>
                  <a:lnTo>
                    <a:pt x="6216" y="4175"/>
                  </a:lnTo>
                  <a:lnTo>
                    <a:pt x="6074" y="4175"/>
                  </a:lnTo>
                  <a:close/>
                  <a:moveTo>
                    <a:pt x="4904" y="3787"/>
                  </a:moveTo>
                  <a:lnTo>
                    <a:pt x="4904" y="3787"/>
                  </a:lnTo>
                  <a:lnTo>
                    <a:pt x="4508" y="4474"/>
                  </a:lnTo>
                  <a:lnTo>
                    <a:pt x="3848" y="4474"/>
                  </a:lnTo>
                  <a:lnTo>
                    <a:pt x="3848" y="4314"/>
                  </a:lnTo>
                  <a:lnTo>
                    <a:pt x="4230" y="4314"/>
                  </a:lnTo>
                  <a:lnTo>
                    <a:pt x="4452" y="4314"/>
                  </a:lnTo>
                  <a:lnTo>
                    <a:pt x="4498" y="4234"/>
                  </a:lnTo>
                  <a:cubicBezTo>
                    <a:pt x="4786" y="3734"/>
                    <a:pt x="4468" y="4287"/>
                    <a:pt x="4756" y="3787"/>
                  </a:cubicBezTo>
                  <a:lnTo>
                    <a:pt x="4904" y="3787"/>
                  </a:lnTo>
                  <a:close/>
                  <a:moveTo>
                    <a:pt x="5871" y="3381"/>
                  </a:moveTo>
                  <a:lnTo>
                    <a:pt x="5871" y="3381"/>
                  </a:lnTo>
                  <a:lnTo>
                    <a:pt x="6045" y="3481"/>
                  </a:lnTo>
                  <a:lnTo>
                    <a:pt x="5994" y="3570"/>
                  </a:lnTo>
                  <a:lnTo>
                    <a:pt x="5994" y="3734"/>
                  </a:lnTo>
                  <a:lnTo>
                    <a:pt x="5994" y="3935"/>
                  </a:lnTo>
                  <a:lnTo>
                    <a:pt x="5380" y="3935"/>
                  </a:lnTo>
                  <a:lnTo>
                    <a:pt x="5565" y="3613"/>
                  </a:lnTo>
                  <a:lnTo>
                    <a:pt x="5871" y="3613"/>
                  </a:lnTo>
                  <a:lnTo>
                    <a:pt x="5871" y="3381"/>
                  </a:lnTo>
                  <a:close/>
                  <a:moveTo>
                    <a:pt x="5791" y="3188"/>
                  </a:moveTo>
                  <a:lnTo>
                    <a:pt x="5791" y="3188"/>
                  </a:lnTo>
                  <a:lnTo>
                    <a:pt x="5791" y="3294"/>
                  </a:lnTo>
                  <a:lnTo>
                    <a:pt x="5187" y="3294"/>
                  </a:lnTo>
                  <a:lnTo>
                    <a:pt x="5141" y="3374"/>
                  </a:lnTo>
                  <a:lnTo>
                    <a:pt x="5042" y="3547"/>
                  </a:lnTo>
                  <a:lnTo>
                    <a:pt x="4943" y="3547"/>
                  </a:lnTo>
                  <a:cubicBezTo>
                    <a:pt x="5213" y="3078"/>
                    <a:pt x="4865" y="3682"/>
                    <a:pt x="5150" y="3188"/>
                  </a:cubicBezTo>
                  <a:lnTo>
                    <a:pt x="5791" y="3188"/>
                  </a:lnTo>
                  <a:close/>
                  <a:moveTo>
                    <a:pt x="5711" y="2732"/>
                  </a:moveTo>
                  <a:lnTo>
                    <a:pt x="5711" y="2732"/>
                  </a:lnTo>
                  <a:lnTo>
                    <a:pt x="5791" y="2732"/>
                  </a:lnTo>
                  <a:lnTo>
                    <a:pt x="5791" y="3108"/>
                  </a:lnTo>
                  <a:lnTo>
                    <a:pt x="5101" y="3108"/>
                  </a:lnTo>
                  <a:lnTo>
                    <a:pt x="4849" y="3547"/>
                  </a:lnTo>
                  <a:lnTo>
                    <a:pt x="4420" y="3547"/>
                  </a:lnTo>
                  <a:lnTo>
                    <a:pt x="4719" y="3028"/>
                  </a:lnTo>
                  <a:lnTo>
                    <a:pt x="5711" y="3028"/>
                  </a:lnTo>
                  <a:lnTo>
                    <a:pt x="5711" y="2732"/>
                  </a:lnTo>
                  <a:close/>
                  <a:moveTo>
                    <a:pt x="5871" y="2573"/>
                  </a:moveTo>
                  <a:lnTo>
                    <a:pt x="5871" y="2573"/>
                  </a:lnTo>
                  <a:lnTo>
                    <a:pt x="5951" y="2573"/>
                  </a:lnTo>
                  <a:lnTo>
                    <a:pt x="5951" y="3176"/>
                  </a:lnTo>
                  <a:lnTo>
                    <a:pt x="6031" y="3222"/>
                  </a:lnTo>
                  <a:lnTo>
                    <a:pt x="6154" y="3292"/>
                  </a:lnTo>
                  <a:lnTo>
                    <a:pt x="6086" y="3410"/>
                  </a:lnTo>
                  <a:lnTo>
                    <a:pt x="5871" y="3287"/>
                  </a:lnTo>
                  <a:lnTo>
                    <a:pt x="5871" y="2653"/>
                  </a:lnTo>
                  <a:lnTo>
                    <a:pt x="5871" y="2573"/>
                  </a:lnTo>
                  <a:close/>
                  <a:moveTo>
                    <a:pt x="4683" y="2653"/>
                  </a:moveTo>
                  <a:lnTo>
                    <a:pt x="4683" y="2653"/>
                  </a:lnTo>
                  <a:lnTo>
                    <a:pt x="4729" y="2573"/>
                  </a:lnTo>
                  <a:lnTo>
                    <a:pt x="5791" y="2573"/>
                  </a:lnTo>
                  <a:lnTo>
                    <a:pt x="5791" y="2653"/>
                  </a:lnTo>
                  <a:lnTo>
                    <a:pt x="4683" y="2653"/>
                  </a:lnTo>
                  <a:close/>
                  <a:moveTo>
                    <a:pt x="3213" y="1598"/>
                  </a:moveTo>
                  <a:lnTo>
                    <a:pt x="3213" y="1598"/>
                  </a:lnTo>
                  <a:lnTo>
                    <a:pt x="3213" y="1309"/>
                  </a:lnTo>
                  <a:lnTo>
                    <a:pt x="3462" y="1757"/>
                  </a:lnTo>
                  <a:lnTo>
                    <a:pt x="3508" y="1836"/>
                  </a:lnTo>
                  <a:lnTo>
                    <a:pt x="4112" y="1836"/>
                  </a:lnTo>
                  <a:lnTo>
                    <a:pt x="4112" y="3044"/>
                  </a:lnTo>
                  <a:lnTo>
                    <a:pt x="4032" y="3183"/>
                  </a:lnTo>
                  <a:lnTo>
                    <a:pt x="4032" y="1916"/>
                  </a:lnTo>
                  <a:lnTo>
                    <a:pt x="3396" y="1916"/>
                  </a:lnTo>
                  <a:lnTo>
                    <a:pt x="3213" y="1598"/>
                  </a:lnTo>
                  <a:close/>
                  <a:moveTo>
                    <a:pt x="4461" y="564"/>
                  </a:moveTo>
                  <a:lnTo>
                    <a:pt x="4461" y="564"/>
                  </a:lnTo>
                  <a:lnTo>
                    <a:pt x="4461" y="458"/>
                  </a:lnTo>
                  <a:lnTo>
                    <a:pt x="5065" y="458"/>
                  </a:lnTo>
                  <a:lnTo>
                    <a:pt x="5111" y="378"/>
                  </a:lnTo>
                  <a:lnTo>
                    <a:pt x="5211" y="204"/>
                  </a:lnTo>
                  <a:lnTo>
                    <a:pt x="5310" y="204"/>
                  </a:lnTo>
                  <a:cubicBezTo>
                    <a:pt x="5039" y="674"/>
                    <a:pt x="5387" y="69"/>
                    <a:pt x="5103" y="564"/>
                  </a:cubicBezTo>
                  <a:lnTo>
                    <a:pt x="4461" y="564"/>
                  </a:lnTo>
                  <a:close/>
                  <a:moveTo>
                    <a:pt x="4541" y="1019"/>
                  </a:moveTo>
                  <a:lnTo>
                    <a:pt x="4541" y="1019"/>
                  </a:lnTo>
                  <a:lnTo>
                    <a:pt x="4461" y="1019"/>
                  </a:lnTo>
                  <a:lnTo>
                    <a:pt x="4461" y="644"/>
                  </a:lnTo>
                  <a:lnTo>
                    <a:pt x="5151" y="644"/>
                  </a:lnTo>
                  <a:lnTo>
                    <a:pt x="5404" y="204"/>
                  </a:lnTo>
                  <a:lnTo>
                    <a:pt x="5833" y="204"/>
                  </a:lnTo>
                  <a:lnTo>
                    <a:pt x="5534" y="724"/>
                  </a:lnTo>
                  <a:lnTo>
                    <a:pt x="4541" y="724"/>
                  </a:lnTo>
                  <a:lnTo>
                    <a:pt x="4541" y="1019"/>
                  </a:lnTo>
                  <a:close/>
                  <a:moveTo>
                    <a:pt x="4381" y="1179"/>
                  </a:moveTo>
                  <a:lnTo>
                    <a:pt x="4381" y="1179"/>
                  </a:lnTo>
                  <a:lnTo>
                    <a:pt x="4301" y="1179"/>
                  </a:lnTo>
                  <a:lnTo>
                    <a:pt x="4301" y="576"/>
                  </a:lnTo>
                  <a:lnTo>
                    <a:pt x="4221" y="530"/>
                  </a:lnTo>
                  <a:lnTo>
                    <a:pt x="4098" y="460"/>
                  </a:lnTo>
                  <a:lnTo>
                    <a:pt x="4167" y="341"/>
                  </a:lnTo>
                  <a:lnTo>
                    <a:pt x="4381" y="464"/>
                  </a:lnTo>
                  <a:lnTo>
                    <a:pt x="4381" y="1099"/>
                  </a:lnTo>
                  <a:lnTo>
                    <a:pt x="4381" y="1099"/>
                  </a:lnTo>
                  <a:lnTo>
                    <a:pt x="4381" y="1179"/>
                  </a:lnTo>
                  <a:close/>
                  <a:moveTo>
                    <a:pt x="4058" y="530"/>
                  </a:moveTo>
                  <a:lnTo>
                    <a:pt x="4058" y="530"/>
                  </a:lnTo>
                  <a:lnTo>
                    <a:pt x="4221" y="624"/>
                  </a:lnTo>
                  <a:lnTo>
                    <a:pt x="4221" y="1046"/>
                  </a:lnTo>
                  <a:lnTo>
                    <a:pt x="4146" y="1177"/>
                  </a:lnTo>
                  <a:lnTo>
                    <a:pt x="3430" y="1177"/>
                  </a:lnTo>
                  <a:lnTo>
                    <a:pt x="3430" y="1538"/>
                  </a:lnTo>
                  <a:lnTo>
                    <a:pt x="3213" y="1161"/>
                  </a:lnTo>
                  <a:lnTo>
                    <a:pt x="3213" y="948"/>
                  </a:lnTo>
                  <a:lnTo>
                    <a:pt x="3817" y="948"/>
                  </a:lnTo>
                  <a:lnTo>
                    <a:pt x="3863" y="868"/>
                  </a:lnTo>
                  <a:lnTo>
                    <a:pt x="4058" y="530"/>
                  </a:lnTo>
                  <a:close/>
                  <a:moveTo>
                    <a:pt x="5456" y="1578"/>
                  </a:moveTo>
                  <a:lnTo>
                    <a:pt x="5456" y="1578"/>
                  </a:lnTo>
                  <a:lnTo>
                    <a:pt x="5791" y="1578"/>
                  </a:lnTo>
                  <a:lnTo>
                    <a:pt x="5791" y="2493"/>
                  </a:lnTo>
                  <a:lnTo>
                    <a:pt x="4775" y="2493"/>
                  </a:lnTo>
                  <a:lnTo>
                    <a:pt x="4821" y="2413"/>
                  </a:lnTo>
                  <a:lnTo>
                    <a:pt x="5456" y="2413"/>
                  </a:lnTo>
                  <a:lnTo>
                    <a:pt x="5456" y="1578"/>
                  </a:lnTo>
                  <a:close/>
                  <a:moveTo>
                    <a:pt x="5297" y="1662"/>
                  </a:moveTo>
                  <a:lnTo>
                    <a:pt x="5297" y="1662"/>
                  </a:lnTo>
                  <a:lnTo>
                    <a:pt x="5345" y="1578"/>
                  </a:lnTo>
                  <a:lnTo>
                    <a:pt x="5377" y="1578"/>
                  </a:lnTo>
                  <a:lnTo>
                    <a:pt x="5377" y="2333"/>
                  </a:lnTo>
                  <a:lnTo>
                    <a:pt x="4773" y="2333"/>
                  </a:lnTo>
                  <a:lnTo>
                    <a:pt x="4727" y="2413"/>
                  </a:lnTo>
                  <a:lnTo>
                    <a:pt x="4352" y="3064"/>
                  </a:lnTo>
                  <a:lnTo>
                    <a:pt x="4352" y="2254"/>
                  </a:lnTo>
                  <a:lnTo>
                    <a:pt x="4956" y="2254"/>
                  </a:lnTo>
                  <a:lnTo>
                    <a:pt x="5002" y="2174"/>
                  </a:lnTo>
                  <a:lnTo>
                    <a:pt x="5297" y="1662"/>
                  </a:lnTo>
                  <a:close/>
                  <a:moveTo>
                    <a:pt x="6742" y="2075"/>
                  </a:moveTo>
                  <a:lnTo>
                    <a:pt x="6742" y="2075"/>
                  </a:lnTo>
                  <a:lnTo>
                    <a:pt x="6696" y="1995"/>
                  </a:lnTo>
                  <a:lnTo>
                    <a:pt x="6060" y="1995"/>
                  </a:lnTo>
                  <a:lnTo>
                    <a:pt x="6060" y="1578"/>
                  </a:lnTo>
                  <a:lnTo>
                    <a:pt x="5980" y="1578"/>
                  </a:lnTo>
                  <a:lnTo>
                    <a:pt x="5871" y="1578"/>
                  </a:lnTo>
                  <a:lnTo>
                    <a:pt x="5871" y="2493"/>
                  </a:lnTo>
                  <a:lnTo>
                    <a:pt x="6031" y="2493"/>
                  </a:lnTo>
                  <a:lnTo>
                    <a:pt x="6031" y="2495"/>
                  </a:lnTo>
                  <a:lnTo>
                    <a:pt x="6273" y="2075"/>
                  </a:lnTo>
                  <a:lnTo>
                    <a:pt x="6742" y="2075"/>
                  </a:lnTo>
                  <a:close/>
                  <a:moveTo>
                    <a:pt x="4876" y="2174"/>
                  </a:moveTo>
                  <a:lnTo>
                    <a:pt x="4876" y="2174"/>
                  </a:lnTo>
                  <a:lnTo>
                    <a:pt x="4876" y="1418"/>
                  </a:lnTo>
                  <a:lnTo>
                    <a:pt x="5480" y="1418"/>
                  </a:lnTo>
                  <a:lnTo>
                    <a:pt x="5526" y="1338"/>
                  </a:lnTo>
                  <a:lnTo>
                    <a:pt x="5901" y="687"/>
                  </a:lnTo>
                  <a:lnTo>
                    <a:pt x="5901" y="1498"/>
                  </a:lnTo>
                  <a:lnTo>
                    <a:pt x="5847" y="1498"/>
                  </a:lnTo>
                  <a:lnTo>
                    <a:pt x="5297" y="1498"/>
                  </a:lnTo>
                  <a:lnTo>
                    <a:pt x="5251" y="1578"/>
                  </a:lnTo>
                  <a:lnTo>
                    <a:pt x="4956" y="2090"/>
                  </a:lnTo>
                  <a:lnTo>
                    <a:pt x="4908" y="2174"/>
                  </a:lnTo>
                  <a:lnTo>
                    <a:pt x="4876" y="2174"/>
                  </a:lnTo>
                  <a:close/>
                  <a:moveTo>
                    <a:pt x="5477" y="1259"/>
                  </a:moveTo>
                  <a:lnTo>
                    <a:pt x="5477" y="1259"/>
                  </a:lnTo>
                  <a:lnTo>
                    <a:pt x="5432" y="1338"/>
                  </a:lnTo>
                  <a:lnTo>
                    <a:pt x="4796" y="1338"/>
                  </a:lnTo>
                  <a:lnTo>
                    <a:pt x="4796" y="2174"/>
                  </a:lnTo>
                  <a:lnTo>
                    <a:pt x="4461" y="2174"/>
                  </a:lnTo>
                  <a:lnTo>
                    <a:pt x="4461" y="1259"/>
                  </a:lnTo>
                  <a:lnTo>
                    <a:pt x="5477" y="1259"/>
                  </a:lnTo>
                  <a:close/>
                  <a:moveTo>
                    <a:pt x="5569" y="1099"/>
                  </a:moveTo>
                  <a:lnTo>
                    <a:pt x="5569" y="1099"/>
                  </a:lnTo>
                  <a:lnTo>
                    <a:pt x="5523" y="1179"/>
                  </a:lnTo>
                  <a:lnTo>
                    <a:pt x="4461" y="1179"/>
                  </a:lnTo>
                  <a:lnTo>
                    <a:pt x="4461" y="1099"/>
                  </a:lnTo>
                  <a:lnTo>
                    <a:pt x="5569" y="1099"/>
                  </a:lnTo>
                  <a:close/>
                  <a:moveTo>
                    <a:pt x="5024" y="4553"/>
                  </a:moveTo>
                  <a:lnTo>
                    <a:pt x="5024" y="4553"/>
                  </a:lnTo>
                  <a:lnTo>
                    <a:pt x="5334" y="5091"/>
                  </a:lnTo>
                  <a:lnTo>
                    <a:pt x="5994" y="5091"/>
                  </a:lnTo>
                  <a:lnTo>
                    <a:pt x="5994" y="4931"/>
                  </a:lnTo>
                  <a:lnTo>
                    <a:pt x="5612" y="4931"/>
                  </a:lnTo>
                  <a:lnTo>
                    <a:pt x="5390" y="4931"/>
                  </a:lnTo>
                  <a:lnTo>
                    <a:pt x="5344" y="4851"/>
                  </a:lnTo>
                  <a:cubicBezTo>
                    <a:pt x="5094" y="4418"/>
                    <a:pt x="5300" y="4775"/>
                    <a:pt x="5172" y="4553"/>
                  </a:cubicBezTo>
                  <a:cubicBezTo>
                    <a:pt x="5300" y="4331"/>
                    <a:pt x="5094" y="4688"/>
                    <a:pt x="5344" y="4255"/>
                  </a:cubicBezTo>
                  <a:lnTo>
                    <a:pt x="5390" y="4175"/>
                  </a:lnTo>
                  <a:lnTo>
                    <a:pt x="5612" y="4175"/>
                  </a:lnTo>
                  <a:lnTo>
                    <a:pt x="5994" y="4175"/>
                  </a:lnTo>
                  <a:lnTo>
                    <a:pt x="5994" y="4015"/>
                  </a:lnTo>
                  <a:lnTo>
                    <a:pt x="5334" y="4015"/>
                  </a:lnTo>
                  <a:lnTo>
                    <a:pt x="5024" y="4553"/>
                  </a:lnTo>
                  <a:close/>
                  <a:moveTo>
                    <a:pt x="3768" y="4792"/>
                  </a:moveTo>
                  <a:lnTo>
                    <a:pt x="3768" y="4792"/>
                  </a:lnTo>
                  <a:lnTo>
                    <a:pt x="3768" y="4553"/>
                  </a:lnTo>
                  <a:lnTo>
                    <a:pt x="3768" y="4314"/>
                  </a:lnTo>
                  <a:lnTo>
                    <a:pt x="3626" y="4314"/>
                  </a:lnTo>
                  <a:lnTo>
                    <a:pt x="3626" y="4553"/>
                  </a:lnTo>
                  <a:lnTo>
                    <a:pt x="3626" y="4792"/>
                  </a:lnTo>
                  <a:lnTo>
                    <a:pt x="3768" y="4792"/>
                  </a:lnTo>
                  <a:close/>
                  <a:moveTo>
                    <a:pt x="4904" y="5319"/>
                  </a:moveTo>
                  <a:lnTo>
                    <a:pt x="4904" y="5319"/>
                  </a:lnTo>
                  <a:lnTo>
                    <a:pt x="4508" y="4632"/>
                  </a:lnTo>
                  <a:lnTo>
                    <a:pt x="3848" y="4632"/>
                  </a:lnTo>
                  <a:lnTo>
                    <a:pt x="3848" y="4792"/>
                  </a:lnTo>
                  <a:lnTo>
                    <a:pt x="4230" y="4792"/>
                  </a:lnTo>
                  <a:lnTo>
                    <a:pt x="4452" y="4792"/>
                  </a:lnTo>
                  <a:lnTo>
                    <a:pt x="4498" y="4872"/>
                  </a:lnTo>
                  <a:cubicBezTo>
                    <a:pt x="4786" y="5372"/>
                    <a:pt x="4468" y="4819"/>
                    <a:pt x="4756" y="5319"/>
                  </a:cubicBezTo>
                  <a:lnTo>
                    <a:pt x="4904" y="5319"/>
                  </a:lnTo>
                  <a:close/>
                  <a:moveTo>
                    <a:pt x="4996" y="5479"/>
                  </a:moveTo>
                  <a:lnTo>
                    <a:pt x="4996" y="5479"/>
                  </a:lnTo>
                  <a:lnTo>
                    <a:pt x="4950" y="5399"/>
                  </a:lnTo>
                  <a:lnTo>
                    <a:pt x="4708" y="5399"/>
                  </a:lnTo>
                  <a:cubicBezTo>
                    <a:pt x="4404" y="4872"/>
                    <a:pt x="4708" y="5399"/>
                    <a:pt x="4404" y="4872"/>
                  </a:cubicBezTo>
                  <a:lnTo>
                    <a:pt x="4182" y="4872"/>
                  </a:lnTo>
                  <a:lnTo>
                    <a:pt x="3768" y="4872"/>
                  </a:lnTo>
                  <a:lnTo>
                    <a:pt x="3546" y="4872"/>
                  </a:lnTo>
                  <a:lnTo>
                    <a:pt x="3546" y="4553"/>
                  </a:lnTo>
                  <a:lnTo>
                    <a:pt x="3546" y="4234"/>
                  </a:lnTo>
                  <a:lnTo>
                    <a:pt x="3768" y="4234"/>
                  </a:lnTo>
                  <a:lnTo>
                    <a:pt x="4182" y="4234"/>
                  </a:lnTo>
                  <a:lnTo>
                    <a:pt x="4404" y="4234"/>
                  </a:lnTo>
                  <a:cubicBezTo>
                    <a:pt x="4708" y="3707"/>
                    <a:pt x="4404" y="4234"/>
                    <a:pt x="4708" y="3707"/>
                  </a:cubicBezTo>
                  <a:lnTo>
                    <a:pt x="4950" y="3707"/>
                  </a:lnTo>
                  <a:lnTo>
                    <a:pt x="4996" y="3627"/>
                  </a:lnTo>
                  <a:lnTo>
                    <a:pt x="4374" y="3627"/>
                  </a:lnTo>
                  <a:lnTo>
                    <a:pt x="4368" y="3638"/>
                  </a:lnTo>
                  <a:cubicBezTo>
                    <a:pt x="4090" y="4119"/>
                    <a:pt x="4402" y="3578"/>
                    <a:pt x="4116" y="4075"/>
                  </a:cubicBezTo>
                  <a:lnTo>
                    <a:pt x="4070" y="4154"/>
                  </a:lnTo>
                  <a:lnTo>
                    <a:pt x="3466" y="4154"/>
                  </a:lnTo>
                  <a:lnTo>
                    <a:pt x="3466" y="4553"/>
                  </a:lnTo>
                  <a:lnTo>
                    <a:pt x="3466" y="4952"/>
                  </a:lnTo>
                  <a:lnTo>
                    <a:pt x="4070" y="4952"/>
                  </a:lnTo>
                  <a:lnTo>
                    <a:pt x="4116" y="5031"/>
                  </a:lnTo>
                  <a:cubicBezTo>
                    <a:pt x="4402" y="5528"/>
                    <a:pt x="4090" y="4987"/>
                    <a:pt x="4368" y="5468"/>
                  </a:cubicBezTo>
                  <a:lnTo>
                    <a:pt x="4374" y="5479"/>
                  </a:lnTo>
                  <a:lnTo>
                    <a:pt x="4996" y="5479"/>
                  </a:lnTo>
                  <a:close/>
                  <a:moveTo>
                    <a:pt x="1172" y="5319"/>
                  </a:moveTo>
                  <a:lnTo>
                    <a:pt x="1172" y="5319"/>
                  </a:lnTo>
                  <a:lnTo>
                    <a:pt x="1567" y="4632"/>
                  </a:lnTo>
                  <a:lnTo>
                    <a:pt x="2227" y="4632"/>
                  </a:lnTo>
                  <a:lnTo>
                    <a:pt x="2227" y="4792"/>
                  </a:lnTo>
                  <a:lnTo>
                    <a:pt x="1845" y="4792"/>
                  </a:lnTo>
                  <a:lnTo>
                    <a:pt x="1623" y="4792"/>
                  </a:lnTo>
                  <a:lnTo>
                    <a:pt x="1577" y="4872"/>
                  </a:lnTo>
                  <a:cubicBezTo>
                    <a:pt x="1289" y="5372"/>
                    <a:pt x="1607" y="4819"/>
                    <a:pt x="1319" y="5319"/>
                  </a:cubicBezTo>
                  <a:lnTo>
                    <a:pt x="1172" y="5319"/>
                  </a:lnTo>
                  <a:close/>
                  <a:moveTo>
                    <a:pt x="1948" y="1256"/>
                  </a:moveTo>
                  <a:lnTo>
                    <a:pt x="1948" y="1256"/>
                  </a:lnTo>
                  <a:lnTo>
                    <a:pt x="2144" y="1597"/>
                  </a:lnTo>
                  <a:lnTo>
                    <a:pt x="2565" y="1597"/>
                  </a:lnTo>
                  <a:lnTo>
                    <a:pt x="2565" y="1256"/>
                  </a:lnTo>
                  <a:lnTo>
                    <a:pt x="1948" y="1256"/>
                  </a:lnTo>
                  <a:close/>
                  <a:moveTo>
                    <a:pt x="1051" y="4553"/>
                  </a:moveTo>
                  <a:lnTo>
                    <a:pt x="1051" y="4553"/>
                  </a:lnTo>
                  <a:lnTo>
                    <a:pt x="741" y="4015"/>
                  </a:lnTo>
                  <a:lnTo>
                    <a:pt x="82" y="4015"/>
                  </a:lnTo>
                  <a:lnTo>
                    <a:pt x="82" y="4175"/>
                  </a:lnTo>
                  <a:lnTo>
                    <a:pt x="463" y="4175"/>
                  </a:lnTo>
                  <a:lnTo>
                    <a:pt x="686" y="4175"/>
                  </a:lnTo>
                  <a:lnTo>
                    <a:pt x="732" y="4255"/>
                  </a:lnTo>
                  <a:cubicBezTo>
                    <a:pt x="981" y="4688"/>
                    <a:pt x="775" y="4331"/>
                    <a:pt x="903" y="4553"/>
                  </a:cubicBezTo>
                  <a:cubicBezTo>
                    <a:pt x="775" y="4775"/>
                    <a:pt x="981" y="4418"/>
                    <a:pt x="732" y="4851"/>
                  </a:cubicBezTo>
                  <a:lnTo>
                    <a:pt x="686" y="4931"/>
                  </a:lnTo>
                  <a:lnTo>
                    <a:pt x="463" y="4931"/>
                  </a:lnTo>
                  <a:lnTo>
                    <a:pt x="82" y="4931"/>
                  </a:lnTo>
                  <a:lnTo>
                    <a:pt x="82" y="5091"/>
                  </a:lnTo>
                  <a:lnTo>
                    <a:pt x="741" y="5091"/>
                  </a:lnTo>
                  <a:lnTo>
                    <a:pt x="1051" y="4553"/>
                  </a:lnTo>
                  <a:close/>
                  <a:moveTo>
                    <a:pt x="2307" y="4314"/>
                  </a:moveTo>
                  <a:lnTo>
                    <a:pt x="2307" y="4314"/>
                  </a:lnTo>
                  <a:lnTo>
                    <a:pt x="2307" y="4553"/>
                  </a:lnTo>
                  <a:lnTo>
                    <a:pt x="2307" y="4792"/>
                  </a:lnTo>
                  <a:lnTo>
                    <a:pt x="2449" y="4792"/>
                  </a:lnTo>
                  <a:lnTo>
                    <a:pt x="2449" y="4553"/>
                  </a:lnTo>
                  <a:lnTo>
                    <a:pt x="2449" y="4314"/>
                  </a:lnTo>
                  <a:lnTo>
                    <a:pt x="2307" y="4314"/>
                  </a:lnTo>
                  <a:close/>
                  <a:moveTo>
                    <a:pt x="1172" y="3787"/>
                  </a:moveTo>
                  <a:lnTo>
                    <a:pt x="1172" y="3787"/>
                  </a:lnTo>
                  <a:lnTo>
                    <a:pt x="1567" y="4474"/>
                  </a:lnTo>
                  <a:lnTo>
                    <a:pt x="2227" y="4474"/>
                  </a:lnTo>
                  <a:lnTo>
                    <a:pt x="2227" y="4314"/>
                  </a:lnTo>
                  <a:lnTo>
                    <a:pt x="1845" y="4314"/>
                  </a:lnTo>
                  <a:lnTo>
                    <a:pt x="1623" y="4314"/>
                  </a:lnTo>
                  <a:lnTo>
                    <a:pt x="1577" y="4234"/>
                  </a:lnTo>
                  <a:cubicBezTo>
                    <a:pt x="1289" y="3734"/>
                    <a:pt x="1607" y="4287"/>
                    <a:pt x="1319" y="3787"/>
                  </a:cubicBezTo>
                  <a:lnTo>
                    <a:pt x="1172" y="3787"/>
                  </a:lnTo>
                  <a:close/>
                  <a:moveTo>
                    <a:pt x="1080" y="3627"/>
                  </a:moveTo>
                  <a:lnTo>
                    <a:pt x="1080" y="3627"/>
                  </a:lnTo>
                  <a:lnTo>
                    <a:pt x="1126" y="3707"/>
                  </a:lnTo>
                  <a:lnTo>
                    <a:pt x="1368" y="3707"/>
                  </a:lnTo>
                  <a:cubicBezTo>
                    <a:pt x="1671" y="4234"/>
                    <a:pt x="1368" y="3707"/>
                    <a:pt x="1671" y="4234"/>
                  </a:cubicBezTo>
                  <a:lnTo>
                    <a:pt x="1893" y="4234"/>
                  </a:lnTo>
                  <a:lnTo>
                    <a:pt x="2307" y="4234"/>
                  </a:lnTo>
                  <a:lnTo>
                    <a:pt x="2529" y="4234"/>
                  </a:lnTo>
                  <a:lnTo>
                    <a:pt x="2529" y="4553"/>
                  </a:lnTo>
                  <a:lnTo>
                    <a:pt x="2529" y="4872"/>
                  </a:lnTo>
                  <a:lnTo>
                    <a:pt x="2307" y="4872"/>
                  </a:lnTo>
                  <a:lnTo>
                    <a:pt x="1893" y="4872"/>
                  </a:lnTo>
                  <a:lnTo>
                    <a:pt x="1671" y="4872"/>
                  </a:lnTo>
                  <a:cubicBezTo>
                    <a:pt x="1368" y="5399"/>
                    <a:pt x="1671" y="4872"/>
                    <a:pt x="1368" y="5399"/>
                  </a:cubicBezTo>
                  <a:lnTo>
                    <a:pt x="1126" y="5399"/>
                  </a:lnTo>
                  <a:lnTo>
                    <a:pt x="1080" y="5479"/>
                  </a:lnTo>
                  <a:lnTo>
                    <a:pt x="1701" y="5479"/>
                  </a:lnTo>
                  <a:lnTo>
                    <a:pt x="1708" y="5468"/>
                  </a:lnTo>
                  <a:cubicBezTo>
                    <a:pt x="1985" y="4987"/>
                    <a:pt x="1673" y="5528"/>
                    <a:pt x="1959" y="5031"/>
                  </a:cubicBezTo>
                  <a:lnTo>
                    <a:pt x="2005" y="4952"/>
                  </a:lnTo>
                  <a:lnTo>
                    <a:pt x="2609" y="4952"/>
                  </a:lnTo>
                  <a:lnTo>
                    <a:pt x="2609" y="4553"/>
                  </a:lnTo>
                  <a:lnTo>
                    <a:pt x="2609" y="4154"/>
                  </a:lnTo>
                  <a:lnTo>
                    <a:pt x="2005" y="4154"/>
                  </a:lnTo>
                  <a:lnTo>
                    <a:pt x="1959" y="4075"/>
                  </a:lnTo>
                  <a:cubicBezTo>
                    <a:pt x="1673" y="3578"/>
                    <a:pt x="1985" y="4119"/>
                    <a:pt x="1708" y="3638"/>
                  </a:cubicBezTo>
                  <a:lnTo>
                    <a:pt x="1701" y="3627"/>
                  </a:lnTo>
                  <a:lnTo>
                    <a:pt x="1080" y="3627"/>
                  </a:lnTo>
                  <a:close/>
                  <a:moveTo>
                    <a:pt x="204" y="3381"/>
                  </a:moveTo>
                  <a:lnTo>
                    <a:pt x="204" y="3381"/>
                  </a:lnTo>
                  <a:lnTo>
                    <a:pt x="204" y="3381"/>
                  </a:lnTo>
                  <a:lnTo>
                    <a:pt x="30" y="3481"/>
                  </a:lnTo>
                  <a:lnTo>
                    <a:pt x="82" y="3570"/>
                  </a:lnTo>
                  <a:lnTo>
                    <a:pt x="82" y="3734"/>
                  </a:lnTo>
                  <a:lnTo>
                    <a:pt x="82" y="3935"/>
                  </a:lnTo>
                  <a:lnTo>
                    <a:pt x="696" y="3935"/>
                  </a:lnTo>
                  <a:lnTo>
                    <a:pt x="510" y="3613"/>
                  </a:lnTo>
                  <a:lnTo>
                    <a:pt x="204" y="3613"/>
                  </a:lnTo>
                  <a:lnTo>
                    <a:pt x="204" y="3381"/>
                  </a:lnTo>
                  <a:close/>
                  <a:moveTo>
                    <a:pt x="284" y="3188"/>
                  </a:moveTo>
                  <a:lnTo>
                    <a:pt x="284" y="3188"/>
                  </a:lnTo>
                  <a:lnTo>
                    <a:pt x="284" y="3294"/>
                  </a:lnTo>
                  <a:lnTo>
                    <a:pt x="888" y="3294"/>
                  </a:lnTo>
                  <a:lnTo>
                    <a:pt x="934" y="3374"/>
                  </a:lnTo>
                  <a:lnTo>
                    <a:pt x="1034" y="3547"/>
                  </a:lnTo>
                  <a:lnTo>
                    <a:pt x="1133" y="3547"/>
                  </a:lnTo>
                  <a:cubicBezTo>
                    <a:pt x="862" y="3078"/>
                    <a:pt x="1210" y="3682"/>
                    <a:pt x="925" y="3188"/>
                  </a:cubicBezTo>
                  <a:lnTo>
                    <a:pt x="284" y="3188"/>
                  </a:lnTo>
                  <a:close/>
                  <a:moveTo>
                    <a:pt x="364" y="2732"/>
                  </a:moveTo>
                  <a:lnTo>
                    <a:pt x="364" y="2732"/>
                  </a:lnTo>
                  <a:lnTo>
                    <a:pt x="284" y="2732"/>
                  </a:lnTo>
                  <a:lnTo>
                    <a:pt x="284" y="3108"/>
                  </a:lnTo>
                  <a:lnTo>
                    <a:pt x="974" y="3108"/>
                  </a:lnTo>
                  <a:lnTo>
                    <a:pt x="1227" y="3547"/>
                  </a:lnTo>
                  <a:lnTo>
                    <a:pt x="1655" y="3547"/>
                  </a:lnTo>
                  <a:lnTo>
                    <a:pt x="1357" y="3028"/>
                  </a:lnTo>
                  <a:lnTo>
                    <a:pt x="364" y="3028"/>
                  </a:lnTo>
                  <a:lnTo>
                    <a:pt x="364" y="2732"/>
                  </a:lnTo>
                  <a:close/>
                  <a:moveTo>
                    <a:pt x="3078" y="3287"/>
                  </a:moveTo>
                  <a:lnTo>
                    <a:pt x="3078" y="3287"/>
                  </a:lnTo>
                  <a:lnTo>
                    <a:pt x="2998" y="3287"/>
                  </a:lnTo>
                  <a:lnTo>
                    <a:pt x="2852" y="3287"/>
                  </a:lnTo>
                  <a:lnTo>
                    <a:pt x="2706" y="3033"/>
                  </a:lnTo>
                  <a:lnTo>
                    <a:pt x="2706" y="2287"/>
                  </a:lnTo>
                  <a:lnTo>
                    <a:pt x="2998" y="2287"/>
                  </a:lnTo>
                  <a:lnTo>
                    <a:pt x="3078" y="2287"/>
                  </a:lnTo>
                  <a:lnTo>
                    <a:pt x="3369" y="2287"/>
                  </a:lnTo>
                  <a:lnTo>
                    <a:pt x="3369" y="3033"/>
                  </a:lnTo>
                  <a:lnTo>
                    <a:pt x="3223" y="3287"/>
                  </a:lnTo>
                  <a:lnTo>
                    <a:pt x="3078" y="3287"/>
                  </a:lnTo>
                  <a:close/>
                  <a:moveTo>
                    <a:pt x="3078" y="2207"/>
                  </a:moveTo>
                  <a:lnTo>
                    <a:pt x="3078" y="2207"/>
                  </a:lnTo>
                  <a:lnTo>
                    <a:pt x="2626" y="2207"/>
                  </a:lnTo>
                  <a:lnTo>
                    <a:pt x="2626" y="3051"/>
                  </a:lnTo>
                  <a:lnTo>
                    <a:pt x="2626" y="3057"/>
                  </a:lnTo>
                  <a:lnTo>
                    <a:pt x="2804" y="3367"/>
                  </a:lnTo>
                  <a:lnTo>
                    <a:pt x="2998" y="3367"/>
                  </a:lnTo>
                  <a:lnTo>
                    <a:pt x="3078" y="3367"/>
                  </a:lnTo>
                  <a:lnTo>
                    <a:pt x="3271" y="3367"/>
                  </a:lnTo>
                  <a:lnTo>
                    <a:pt x="3449" y="3057"/>
                  </a:lnTo>
                  <a:lnTo>
                    <a:pt x="3449" y="3051"/>
                  </a:lnTo>
                  <a:lnTo>
                    <a:pt x="3449" y="2207"/>
                  </a:lnTo>
                  <a:lnTo>
                    <a:pt x="3078" y="2207"/>
                  </a:lnTo>
                  <a:close/>
                  <a:moveTo>
                    <a:pt x="2466" y="2156"/>
                  </a:moveTo>
                  <a:lnTo>
                    <a:pt x="2466" y="2156"/>
                  </a:lnTo>
                  <a:lnTo>
                    <a:pt x="2283" y="2156"/>
                  </a:lnTo>
                  <a:lnTo>
                    <a:pt x="2283" y="3172"/>
                  </a:lnTo>
                  <a:lnTo>
                    <a:pt x="2533" y="3606"/>
                  </a:lnTo>
                  <a:lnTo>
                    <a:pt x="2998" y="3606"/>
                  </a:lnTo>
                  <a:lnTo>
                    <a:pt x="3078" y="3606"/>
                  </a:lnTo>
                  <a:lnTo>
                    <a:pt x="3542" y="3606"/>
                  </a:lnTo>
                  <a:lnTo>
                    <a:pt x="3792" y="3172"/>
                  </a:lnTo>
                  <a:lnTo>
                    <a:pt x="3792" y="2156"/>
                  </a:lnTo>
                  <a:lnTo>
                    <a:pt x="3609" y="2156"/>
                  </a:lnTo>
                  <a:lnTo>
                    <a:pt x="3609" y="3163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609" y="3327"/>
                  </a:lnTo>
                  <a:lnTo>
                    <a:pt x="3540" y="3447"/>
                  </a:lnTo>
                  <a:lnTo>
                    <a:pt x="3494" y="3526"/>
                  </a:lnTo>
                  <a:lnTo>
                    <a:pt x="3078" y="3526"/>
                  </a:lnTo>
                  <a:lnTo>
                    <a:pt x="2998" y="3526"/>
                  </a:lnTo>
                  <a:lnTo>
                    <a:pt x="2581" y="3526"/>
                  </a:lnTo>
                  <a:lnTo>
                    <a:pt x="2535" y="344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327"/>
                  </a:lnTo>
                  <a:lnTo>
                    <a:pt x="2466" y="3163"/>
                  </a:lnTo>
                  <a:lnTo>
                    <a:pt x="2466" y="2156"/>
                  </a:lnTo>
                  <a:close/>
                  <a:moveTo>
                    <a:pt x="2998" y="2156"/>
                  </a:moveTo>
                  <a:lnTo>
                    <a:pt x="2998" y="2156"/>
                  </a:lnTo>
                  <a:lnTo>
                    <a:pt x="2546" y="2156"/>
                  </a:lnTo>
                  <a:lnTo>
                    <a:pt x="2546" y="3302"/>
                  </a:lnTo>
                  <a:lnTo>
                    <a:pt x="2629" y="3447"/>
                  </a:lnTo>
                  <a:lnTo>
                    <a:pt x="2998" y="3447"/>
                  </a:lnTo>
                  <a:lnTo>
                    <a:pt x="3446" y="3447"/>
                  </a:lnTo>
                  <a:lnTo>
                    <a:pt x="3529" y="3302"/>
                  </a:lnTo>
                  <a:lnTo>
                    <a:pt x="3529" y="2156"/>
                  </a:lnTo>
                  <a:lnTo>
                    <a:pt x="2998" y="2156"/>
                  </a:lnTo>
                  <a:close/>
                  <a:moveTo>
                    <a:pt x="1392" y="2653"/>
                  </a:moveTo>
                  <a:lnTo>
                    <a:pt x="1392" y="2653"/>
                  </a:lnTo>
                  <a:lnTo>
                    <a:pt x="1346" y="2573"/>
                  </a:lnTo>
                  <a:lnTo>
                    <a:pt x="284" y="2573"/>
                  </a:lnTo>
                  <a:lnTo>
                    <a:pt x="284" y="2653"/>
                  </a:lnTo>
                  <a:lnTo>
                    <a:pt x="1392" y="2653"/>
                  </a:lnTo>
                  <a:close/>
                  <a:moveTo>
                    <a:pt x="2862" y="1598"/>
                  </a:moveTo>
                  <a:lnTo>
                    <a:pt x="2862" y="1598"/>
                  </a:lnTo>
                  <a:lnTo>
                    <a:pt x="2862" y="1309"/>
                  </a:lnTo>
                  <a:lnTo>
                    <a:pt x="2613" y="1757"/>
                  </a:lnTo>
                  <a:lnTo>
                    <a:pt x="2567" y="1836"/>
                  </a:lnTo>
                  <a:lnTo>
                    <a:pt x="1963" y="1836"/>
                  </a:lnTo>
                  <a:lnTo>
                    <a:pt x="1963" y="3044"/>
                  </a:lnTo>
                  <a:lnTo>
                    <a:pt x="2043" y="3183"/>
                  </a:lnTo>
                  <a:lnTo>
                    <a:pt x="2043" y="1916"/>
                  </a:lnTo>
                  <a:lnTo>
                    <a:pt x="2679" y="1916"/>
                  </a:lnTo>
                  <a:lnTo>
                    <a:pt x="2862" y="1598"/>
                  </a:lnTo>
                  <a:close/>
                  <a:moveTo>
                    <a:pt x="1614" y="564"/>
                  </a:moveTo>
                  <a:lnTo>
                    <a:pt x="1614" y="564"/>
                  </a:lnTo>
                  <a:lnTo>
                    <a:pt x="1614" y="458"/>
                  </a:lnTo>
                  <a:lnTo>
                    <a:pt x="1010" y="458"/>
                  </a:lnTo>
                  <a:lnTo>
                    <a:pt x="964" y="378"/>
                  </a:lnTo>
                  <a:lnTo>
                    <a:pt x="864" y="204"/>
                  </a:lnTo>
                  <a:lnTo>
                    <a:pt x="766" y="204"/>
                  </a:lnTo>
                  <a:cubicBezTo>
                    <a:pt x="1036" y="674"/>
                    <a:pt x="688" y="69"/>
                    <a:pt x="973" y="564"/>
                  </a:cubicBezTo>
                  <a:lnTo>
                    <a:pt x="1614" y="564"/>
                  </a:lnTo>
                  <a:close/>
                  <a:moveTo>
                    <a:pt x="1534" y="1019"/>
                  </a:moveTo>
                  <a:lnTo>
                    <a:pt x="1534" y="1019"/>
                  </a:lnTo>
                  <a:lnTo>
                    <a:pt x="1614" y="1019"/>
                  </a:lnTo>
                  <a:lnTo>
                    <a:pt x="1614" y="644"/>
                  </a:lnTo>
                  <a:lnTo>
                    <a:pt x="924" y="644"/>
                  </a:lnTo>
                  <a:lnTo>
                    <a:pt x="671" y="204"/>
                  </a:lnTo>
                  <a:lnTo>
                    <a:pt x="243" y="204"/>
                  </a:lnTo>
                  <a:lnTo>
                    <a:pt x="542" y="724"/>
                  </a:lnTo>
                  <a:lnTo>
                    <a:pt x="1534" y="724"/>
                  </a:lnTo>
                  <a:lnTo>
                    <a:pt x="1534" y="1019"/>
                  </a:lnTo>
                  <a:close/>
                  <a:moveTo>
                    <a:pt x="1694" y="1179"/>
                  </a:moveTo>
                  <a:lnTo>
                    <a:pt x="1694" y="1179"/>
                  </a:lnTo>
                  <a:lnTo>
                    <a:pt x="1774" y="1179"/>
                  </a:lnTo>
                  <a:lnTo>
                    <a:pt x="1774" y="576"/>
                  </a:lnTo>
                  <a:lnTo>
                    <a:pt x="1854" y="530"/>
                  </a:lnTo>
                  <a:lnTo>
                    <a:pt x="1977" y="460"/>
                  </a:lnTo>
                  <a:lnTo>
                    <a:pt x="1909" y="341"/>
                  </a:lnTo>
                  <a:lnTo>
                    <a:pt x="1694" y="464"/>
                  </a:lnTo>
                  <a:lnTo>
                    <a:pt x="1694" y="1099"/>
                  </a:lnTo>
                  <a:lnTo>
                    <a:pt x="1694" y="1179"/>
                  </a:lnTo>
                  <a:close/>
                  <a:moveTo>
                    <a:pt x="2017" y="530"/>
                  </a:moveTo>
                  <a:lnTo>
                    <a:pt x="2017" y="530"/>
                  </a:lnTo>
                  <a:lnTo>
                    <a:pt x="1854" y="624"/>
                  </a:lnTo>
                  <a:lnTo>
                    <a:pt x="1854" y="1046"/>
                  </a:lnTo>
                  <a:lnTo>
                    <a:pt x="1929" y="1177"/>
                  </a:lnTo>
                  <a:lnTo>
                    <a:pt x="2645" y="1177"/>
                  </a:lnTo>
                  <a:lnTo>
                    <a:pt x="2645" y="1538"/>
                  </a:lnTo>
                  <a:lnTo>
                    <a:pt x="2862" y="1161"/>
                  </a:lnTo>
                  <a:lnTo>
                    <a:pt x="2862" y="948"/>
                  </a:lnTo>
                  <a:lnTo>
                    <a:pt x="2258" y="948"/>
                  </a:lnTo>
                  <a:lnTo>
                    <a:pt x="2212" y="868"/>
                  </a:lnTo>
                  <a:lnTo>
                    <a:pt x="2017" y="530"/>
                  </a:lnTo>
                  <a:close/>
                  <a:moveTo>
                    <a:pt x="619" y="1578"/>
                  </a:moveTo>
                  <a:lnTo>
                    <a:pt x="619" y="1578"/>
                  </a:lnTo>
                  <a:lnTo>
                    <a:pt x="284" y="1578"/>
                  </a:lnTo>
                  <a:lnTo>
                    <a:pt x="284" y="2493"/>
                  </a:lnTo>
                  <a:lnTo>
                    <a:pt x="1300" y="2493"/>
                  </a:lnTo>
                  <a:lnTo>
                    <a:pt x="1254" y="2413"/>
                  </a:lnTo>
                  <a:lnTo>
                    <a:pt x="619" y="2413"/>
                  </a:lnTo>
                  <a:lnTo>
                    <a:pt x="619" y="1578"/>
                  </a:lnTo>
                  <a:close/>
                  <a:moveTo>
                    <a:pt x="779" y="1662"/>
                  </a:moveTo>
                  <a:lnTo>
                    <a:pt x="779" y="1662"/>
                  </a:lnTo>
                  <a:lnTo>
                    <a:pt x="730" y="1578"/>
                  </a:lnTo>
                  <a:lnTo>
                    <a:pt x="699" y="1578"/>
                  </a:lnTo>
                  <a:lnTo>
                    <a:pt x="699" y="2333"/>
                  </a:lnTo>
                  <a:lnTo>
                    <a:pt x="1303" y="2333"/>
                  </a:lnTo>
                  <a:lnTo>
                    <a:pt x="1349" y="2413"/>
                  </a:lnTo>
                  <a:lnTo>
                    <a:pt x="1723" y="3064"/>
                  </a:lnTo>
                  <a:lnTo>
                    <a:pt x="1723" y="2254"/>
                  </a:lnTo>
                  <a:lnTo>
                    <a:pt x="1119" y="2254"/>
                  </a:lnTo>
                  <a:lnTo>
                    <a:pt x="1074" y="2174"/>
                  </a:lnTo>
                  <a:lnTo>
                    <a:pt x="779" y="1662"/>
                  </a:lnTo>
                  <a:close/>
                  <a:moveTo>
                    <a:pt x="1199" y="2174"/>
                  </a:moveTo>
                  <a:lnTo>
                    <a:pt x="1199" y="2174"/>
                  </a:lnTo>
                  <a:lnTo>
                    <a:pt x="1199" y="1418"/>
                  </a:lnTo>
                  <a:lnTo>
                    <a:pt x="595" y="1418"/>
                  </a:lnTo>
                  <a:lnTo>
                    <a:pt x="550" y="1338"/>
                  </a:lnTo>
                  <a:lnTo>
                    <a:pt x="175" y="687"/>
                  </a:lnTo>
                  <a:lnTo>
                    <a:pt x="175" y="1498"/>
                  </a:lnTo>
                  <a:lnTo>
                    <a:pt x="229" y="1498"/>
                  </a:lnTo>
                  <a:lnTo>
                    <a:pt x="779" y="1498"/>
                  </a:lnTo>
                  <a:lnTo>
                    <a:pt x="825" y="1578"/>
                  </a:lnTo>
                  <a:lnTo>
                    <a:pt x="1119" y="2090"/>
                  </a:lnTo>
                  <a:lnTo>
                    <a:pt x="1168" y="2174"/>
                  </a:lnTo>
                  <a:lnTo>
                    <a:pt x="1199" y="2174"/>
                  </a:lnTo>
                  <a:close/>
                  <a:moveTo>
                    <a:pt x="598" y="1259"/>
                  </a:moveTo>
                  <a:lnTo>
                    <a:pt x="598" y="1259"/>
                  </a:lnTo>
                  <a:lnTo>
                    <a:pt x="644" y="1338"/>
                  </a:lnTo>
                  <a:lnTo>
                    <a:pt x="1279" y="1338"/>
                  </a:lnTo>
                  <a:lnTo>
                    <a:pt x="1279" y="2174"/>
                  </a:lnTo>
                  <a:lnTo>
                    <a:pt x="1614" y="2174"/>
                  </a:lnTo>
                  <a:lnTo>
                    <a:pt x="1614" y="1259"/>
                  </a:lnTo>
                  <a:lnTo>
                    <a:pt x="598" y="1259"/>
                  </a:lnTo>
                  <a:close/>
                  <a:moveTo>
                    <a:pt x="506" y="1099"/>
                  </a:moveTo>
                  <a:lnTo>
                    <a:pt x="506" y="1099"/>
                  </a:lnTo>
                  <a:lnTo>
                    <a:pt x="552" y="1179"/>
                  </a:lnTo>
                  <a:lnTo>
                    <a:pt x="1614" y="1179"/>
                  </a:lnTo>
                  <a:lnTo>
                    <a:pt x="1614" y="1099"/>
                  </a:lnTo>
                  <a:lnTo>
                    <a:pt x="506" y="1099"/>
                  </a:lnTo>
                  <a:close/>
                  <a:moveTo>
                    <a:pt x="12002" y="1256"/>
                  </a:moveTo>
                  <a:lnTo>
                    <a:pt x="12002" y="1256"/>
                  </a:lnTo>
                  <a:lnTo>
                    <a:pt x="11806" y="1597"/>
                  </a:lnTo>
                  <a:lnTo>
                    <a:pt x="11385" y="1597"/>
                  </a:lnTo>
                  <a:lnTo>
                    <a:pt x="11385" y="1256"/>
                  </a:lnTo>
                  <a:lnTo>
                    <a:pt x="12002" y="1256"/>
                  </a:lnTo>
                  <a:close/>
                  <a:moveTo>
                    <a:pt x="14000" y="2495"/>
                  </a:moveTo>
                  <a:lnTo>
                    <a:pt x="14000" y="2495"/>
                  </a:lnTo>
                  <a:lnTo>
                    <a:pt x="14196" y="2155"/>
                  </a:lnTo>
                  <a:lnTo>
                    <a:pt x="14617" y="2155"/>
                  </a:lnTo>
                  <a:lnTo>
                    <a:pt x="14617" y="2495"/>
                  </a:lnTo>
                  <a:lnTo>
                    <a:pt x="14000" y="2495"/>
                  </a:lnTo>
                  <a:close/>
                  <a:moveTo>
                    <a:pt x="13948" y="4175"/>
                  </a:moveTo>
                  <a:lnTo>
                    <a:pt x="13948" y="4175"/>
                  </a:lnTo>
                  <a:lnTo>
                    <a:pt x="13948" y="3595"/>
                  </a:lnTo>
                  <a:lnTo>
                    <a:pt x="14091" y="3348"/>
                  </a:lnTo>
                  <a:lnTo>
                    <a:pt x="14091" y="4175"/>
                  </a:lnTo>
                  <a:lnTo>
                    <a:pt x="13948" y="4175"/>
                  </a:lnTo>
                  <a:close/>
                  <a:moveTo>
                    <a:pt x="12779" y="3787"/>
                  </a:moveTo>
                  <a:lnTo>
                    <a:pt x="12779" y="3787"/>
                  </a:lnTo>
                  <a:lnTo>
                    <a:pt x="12383" y="4474"/>
                  </a:lnTo>
                  <a:lnTo>
                    <a:pt x="11723" y="4474"/>
                  </a:lnTo>
                  <a:lnTo>
                    <a:pt x="11723" y="4314"/>
                  </a:lnTo>
                  <a:lnTo>
                    <a:pt x="12105" y="4314"/>
                  </a:lnTo>
                  <a:lnTo>
                    <a:pt x="12327" y="4314"/>
                  </a:lnTo>
                  <a:lnTo>
                    <a:pt x="12373" y="4234"/>
                  </a:lnTo>
                  <a:cubicBezTo>
                    <a:pt x="12661" y="3734"/>
                    <a:pt x="12343" y="4287"/>
                    <a:pt x="12631" y="3787"/>
                  </a:cubicBezTo>
                  <a:lnTo>
                    <a:pt x="12779" y="3787"/>
                  </a:lnTo>
                  <a:close/>
                  <a:moveTo>
                    <a:pt x="13746" y="3381"/>
                  </a:moveTo>
                  <a:lnTo>
                    <a:pt x="13746" y="3381"/>
                  </a:lnTo>
                  <a:lnTo>
                    <a:pt x="13920" y="3481"/>
                  </a:lnTo>
                  <a:lnTo>
                    <a:pt x="13869" y="3570"/>
                  </a:lnTo>
                  <a:lnTo>
                    <a:pt x="13869" y="3734"/>
                  </a:lnTo>
                  <a:lnTo>
                    <a:pt x="13869" y="3935"/>
                  </a:lnTo>
                  <a:lnTo>
                    <a:pt x="13255" y="3935"/>
                  </a:lnTo>
                  <a:lnTo>
                    <a:pt x="13440" y="3613"/>
                  </a:lnTo>
                  <a:lnTo>
                    <a:pt x="13746" y="3613"/>
                  </a:lnTo>
                  <a:lnTo>
                    <a:pt x="13746" y="3381"/>
                  </a:lnTo>
                  <a:close/>
                  <a:moveTo>
                    <a:pt x="13666" y="3188"/>
                  </a:moveTo>
                  <a:lnTo>
                    <a:pt x="13666" y="3188"/>
                  </a:lnTo>
                  <a:lnTo>
                    <a:pt x="13666" y="3294"/>
                  </a:lnTo>
                  <a:lnTo>
                    <a:pt x="13062" y="3294"/>
                  </a:lnTo>
                  <a:lnTo>
                    <a:pt x="13016" y="3374"/>
                  </a:lnTo>
                  <a:lnTo>
                    <a:pt x="12917" y="3547"/>
                  </a:lnTo>
                  <a:lnTo>
                    <a:pt x="12818" y="3547"/>
                  </a:lnTo>
                  <a:cubicBezTo>
                    <a:pt x="13088" y="3078"/>
                    <a:pt x="12740" y="3682"/>
                    <a:pt x="13025" y="3188"/>
                  </a:cubicBezTo>
                  <a:lnTo>
                    <a:pt x="13666" y="3188"/>
                  </a:lnTo>
                  <a:close/>
                  <a:moveTo>
                    <a:pt x="13586" y="2732"/>
                  </a:moveTo>
                  <a:lnTo>
                    <a:pt x="13586" y="2732"/>
                  </a:lnTo>
                  <a:lnTo>
                    <a:pt x="13666" y="2732"/>
                  </a:lnTo>
                  <a:lnTo>
                    <a:pt x="13666" y="3108"/>
                  </a:lnTo>
                  <a:lnTo>
                    <a:pt x="12976" y="3108"/>
                  </a:lnTo>
                  <a:lnTo>
                    <a:pt x="12724" y="3547"/>
                  </a:lnTo>
                  <a:lnTo>
                    <a:pt x="12295" y="3547"/>
                  </a:lnTo>
                  <a:lnTo>
                    <a:pt x="12594" y="3028"/>
                  </a:lnTo>
                  <a:lnTo>
                    <a:pt x="13586" y="3028"/>
                  </a:lnTo>
                  <a:lnTo>
                    <a:pt x="13586" y="2732"/>
                  </a:lnTo>
                  <a:close/>
                  <a:moveTo>
                    <a:pt x="13746" y="2573"/>
                  </a:moveTo>
                  <a:lnTo>
                    <a:pt x="13746" y="2573"/>
                  </a:lnTo>
                  <a:lnTo>
                    <a:pt x="13826" y="2573"/>
                  </a:lnTo>
                  <a:lnTo>
                    <a:pt x="13826" y="3176"/>
                  </a:lnTo>
                  <a:lnTo>
                    <a:pt x="13906" y="3222"/>
                  </a:lnTo>
                  <a:lnTo>
                    <a:pt x="14029" y="3292"/>
                  </a:lnTo>
                  <a:lnTo>
                    <a:pt x="13961" y="3410"/>
                  </a:lnTo>
                  <a:lnTo>
                    <a:pt x="13746" y="3287"/>
                  </a:lnTo>
                  <a:lnTo>
                    <a:pt x="13746" y="2653"/>
                  </a:lnTo>
                  <a:lnTo>
                    <a:pt x="13746" y="2573"/>
                  </a:lnTo>
                  <a:close/>
                  <a:moveTo>
                    <a:pt x="12558" y="2653"/>
                  </a:moveTo>
                  <a:lnTo>
                    <a:pt x="12558" y="2653"/>
                  </a:lnTo>
                  <a:lnTo>
                    <a:pt x="12604" y="2573"/>
                  </a:lnTo>
                  <a:lnTo>
                    <a:pt x="13666" y="2573"/>
                  </a:lnTo>
                  <a:lnTo>
                    <a:pt x="13666" y="2653"/>
                  </a:lnTo>
                  <a:lnTo>
                    <a:pt x="12558" y="2653"/>
                  </a:lnTo>
                  <a:close/>
                  <a:moveTo>
                    <a:pt x="11088" y="1598"/>
                  </a:moveTo>
                  <a:lnTo>
                    <a:pt x="11088" y="1598"/>
                  </a:lnTo>
                  <a:lnTo>
                    <a:pt x="11088" y="1309"/>
                  </a:lnTo>
                  <a:lnTo>
                    <a:pt x="11337" y="1757"/>
                  </a:lnTo>
                  <a:lnTo>
                    <a:pt x="11383" y="1836"/>
                  </a:lnTo>
                  <a:lnTo>
                    <a:pt x="11987" y="1836"/>
                  </a:lnTo>
                  <a:lnTo>
                    <a:pt x="11987" y="3044"/>
                  </a:lnTo>
                  <a:lnTo>
                    <a:pt x="11907" y="3183"/>
                  </a:lnTo>
                  <a:lnTo>
                    <a:pt x="11907" y="1916"/>
                  </a:lnTo>
                  <a:lnTo>
                    <a:pt x="11271" y="1916"/>
                  </a:lnTo>
                  <a:lnTo>
                    <a:pt x="11088" y="1598"/>
                  </a:lnTo>
                  <a:close/>
                  <a:moveTo>
                    <a:pt x="12336" y="564"/>
                  </a:moveTo>
                  <a:lnTo>
                    <a:pt x="12336" y="564"/>
                  </a:lnTo>
                  <a:lnTo>
                    <a:pt x="12336" y="458"/>
                  </a:lnTo>
                  <a:lnTo>
                    <a:pt x="12940" y="458"/>
                  </a:lnTo>
                  <a:lnTo>
                    <a:pt x="12986" y="378"/>
                  </a:lnTo>
                  <a:lnTo>
                    <a:pt x="13086" y="204"/>
                  </a:lnTo>
                  <a:lnTo>
                    <a:pt x="13185" y="204"/>
                  </a:lnTo>
                  <a:cubicBezTo>
                    <a:pt x="12914" y="674"/>
                    <a:pt x="13262" y="69"/>
                    <a:pt x="12978" y="564"/>
                  </a:cubicBezTo>
                  <a:lnTo>
                    <a:pt x="12336" y="564"/>
                  </a:lnTo>
                  <a:close/>
                  <a:moveTo>
                    <a:pt x="12416" y="1019"/>
                  </a:moveTo>
                  <a:lnTo>
                    <a:pt x="12416" y="1019"/>
                  </a:lnTo>
                  <a:lnTo>
                    <a:pt x="12336" y="1019"/>
                  </a:lnTo>
                  <a:lnTo>
                    <a:pt x="12336" y="644"/>
                  </a:lnTo>
                  <a:lnTo>
                    <a:pt x="13026" y="644"/>
                  </a:lnTo>
                  <a:lnTo>
                    <a:pt x="13279" y="204"/>
                  </a:lnTo>
                  <a:lnTo>
                    <a:pt x="13708" y="204"/>
                  </a:lnTo>
                  <a:lnTo>
                    <a:pt x="13409" y="724"/>
                  </a:lnTo>
                  <a:lnTo>
                    <a:pt x="12416" y="724"/>
                  </a:lnTo>
                  <a:lnTo>
                    <a:pt x="12416" y="1019"/>
                  </a:lnTo>
                  <a:close/>
                  <a:moveTo>
                    <a:pt x="12256" y="1179"/>
                  </a:moveTo>
                  <a:lnTo>
                    <a:pt x="12256" y="1179"/>
                  </a:lnTo>
                  <a:lnTo>
                    <a:pt x="12176" y="1179"/>
                  </a:lnTo>
                  <a:lnTo>
                    <a:pt x="12176" y="576"/>
                  </a:lnTo>
                  <a:lnTo>
                    <a:pt x="12096" y="530"/>
                  </a:lnTo>
                  <a:lnTo>
                    <a:pt x="11973" y="460"/>
                  </a:lnTo>
                  <a:lnTo>
                    <a:pt x="12042" y="341"/>
                  </a:lnTo>
                  <a:lnTo>
                    <a:pt x="12256" y="464"/>
                  </a:lnTo>
                  <a:lnTo>
                    <a:pt x="12256" y="1099"/>
                  </a:lnTo>
                  <a:lnTo>
                    <a:pt x="12256" y="1179"/>
                  </a:lnTo>
                  <a:close/>
                  <a:moveTo>
                    <a:pt x="11933" y="530"/>
                  </a:moveTo>
                  <a:lnTo>
                    <a:pt x="11933" y="530"/>
                  </a:lnTo>
                  <a:lnTo>
                    <a:pt x="12096" y="624"/>
                  </a:lnTo>
                  <a:lnTo>
                    <a:pt x="12096" y="1046"/>
                  </a:lnTo>
                  <a:lnTo>
                    <a:pt x="12021" y="1177"/>
                  </a:lnTo>
                  <a:lnTo>
                    <a:pt x="11305" y="1177"/>
                  </a:lnTo>
                  <a:lnTo>
                    <a:pt x="11305" y="1538"/>
                  </a:lnTo>
                  <a:lnTo>
                    <a:pt x="11088" y="1161"/>
                  </a:lnTo>
                  <a:lnTo>
                    <a:pt x="11088" y="948"/>
                  </a:lnTo>
                  <a:lnTo>
                    <a:pt x="11692" y="948"/>
                  </a:lnTo>
                  <a:lnTo>
                    <a:pt x="11738" y="868"/>
                  </a:lnTo>
                  <a:lnTo>
                    <a:pt x="11933" y="530"/>
                  </a:lnTo>
                  <a:close/>
                  <a:moveTo>
                    <a:pt x="13331" y="1578"/>
                  </a:moveTo>
                  <a:lnTo>
                    <a:pt x="13331" y="1578"/>
                  </a:lnTo>
                  <a:lnTo>
                    <a:pt x="13666" y="1578"/>
                  </a:lnTo>
                  <a:lnTo>
                    <a:pt x="13666" y="2493"/>
                  </a:lnTo>
                  <a:lnTo>
                    <a:pt x="12650" y="2493"/>
                  </a:lnTo>
                  <a:lnTo>
                    <a:pt x="12696" y="2413"/>
                  </a:lnTo>
                  <a:lnTo>
                    <a:pt x="13331" y="2413"/>
                  </a:lnTo>
                  <a:lnTo>
                    <a:pt x="13331" y="1578"/>
                  </a:lnTo>
                  <a:close/>
                  <a:moveTo>
                    <a:pt x="13172" y="1662"/>
                  </a:moveTo>
                  <a:lnTo>
                    <a:pt x="13172" y="1662"/>
                  </a:lnTo>
                  <a:lnTo>
                    <a:pt x="13220" y="1578"/>
                  </a:lnTo>
                  <a:lnTo>
                    <a:pt x="13252" y="1578"/>
                  </a:lnTo>
                  <a:lnTo>
                    <a:pt x="13252" y="2333"/>
                  </a:lnTo>
                  <a:lnTo>
                    <a:pt x="12648" y="2333"/>
                  </a:lnTo>
                  <a:lnTo>
                    <a:pt x="12602" y="2413"/>
                  </a:lnTo>
                  <a:lnTo>
                    <a:pt x="12227" y="3064"/>
                  </a:lnTo>
                  <a:lnTo>
                    <a:pt x="12227" y="2254"/>
                  </a:lnTo>
                  <a:lnTo>
                    <a:pt x="12831" y="2254"/>
                  </a:lnTo>
                  <a:lnTo>
                    <a:pt x="12877" y="2174"/>
                  </a:lnTo>
                  <a:lnTo>
                    <a:pt x="13172" y="1662"/>
                  </a:lnTo>
                  <a:close/>
                  <a:moveTo>
                    <a:pt x="14617" y="2075"/>
                  </a:moveTo>
                  <a:lnTo>
                    <a:pt x="14617" y="2075"/>
                  </a:lnTo>
                  <a:lnTo>
                    <a:pt x="14571" y="1995"/>
                  </a:lnTo>
                  <a:lnTo>
                    <a:pt x="13935" y="1995"/>
                  </a:lnTo>
                  <a:lnTo>
                    <a:pt x="13935" y="1578"/>
                  </a:lnTo>
                  <a:lnTo>
                    <a:pt x="13855" y="1578"/>
                  </a:lnTo>
                  <a:lnTo>
                    <a:pt x="13746" y="1578"/>
                  </a:lnTo>
                  <a:lnTo>
                    <a:pt x="13746" y="2493"/>
                  </a:lnTo>
                  <a:lnTo>
                    <a:pt x="13906" y="2493"/>
                  </a:lnTo>
                  <a:lnTo>
                    <a:pt x="13906" y="2495"/>
                  </a:lnTo>
                  <a:lnTo>
                    <a:pt x="14148" y="2075"/>
                  </a:lnTo>
                  <a:lnTo>
                    <a:pt x="14617" y="2075"/>
                  </a:lnTo>
                  <a:close/>
                  <a:moveTo>
                    <a:pt x="12751" y="2174"/>
                  </a:moveTo>
                  <a:lnTo>
                    <a:pt x="12751" y="2174"/>
                  </a:lnTo>
                  <a:lnTo>
                    <a:pt x="12751" y="1418"/>
                  </a:lnTo>
                  <a:lnTo>
                    <a:pt x="13355" y="1418"/>
                  </a:lnTo>
                  <a:lnTo>
                    <a:pt x="13401" y="1338"/>
                  </a:lnTo>
                  <a:lnTo>
                    <a:pt x="13776" y="687"/>
                  </a:lnTo>
                  <a:lnTo>
                    <a:pt x="13776" y="1498"/>
                  </a:lnTo>
                  <a:lnTo>
                    <a:pt x="13722" y="1498"/>
                  </a:lnTo>
                  <a:lnTo>
                    <a:pt x="13172" y="1498"/>
                  </a:lnTo>
                  <a:lnTo>
                    <a:pt x="13126" y="1578"/>
                  </a:lnTo>
                  <a:lnTo>
                    <a:pt x="12831" y="2090"/>
                  </a:lnTo>
                  <a:lnTo>
                    <a:pt x="12783" y="2174"/>
                  </a:lnTo>
                  <a:lnTo>
                    <a:pt x="12751" y="2174"/>
                  </a:lnTo>
                  <a:close/>
                  <a:moveTo>
                    <a:pt x="13352" y="1259"/>
                  </a:moveTo>
                  <a:lnTo>
                    <a:pt x="13352" y="1259"/>
                  </a:lnTo>
                  <a:lnTo>
                    <a:pt x="13307" y="1338"/>
                  </a:lnTo>
                  <a:lnTo>
                    <a:pt x="12671" y="1338"/>
                  </a:lnTo>
                  <a:lnTo>
                    <a:pt x="12671" y="2174"/>
                  </a:lnTo>
                  <a:lnTo>
                    <a:pt x="12336" y="2174"/>
                  </a:lnTo>
                  <a:lnTo>
                    <a:pt x="12336" y="1259"/>
                  </a:lnTo>
                  <a:lnTo>
                    <a:pt x="13352" y="1259"/>
                  </a:lnTo>
                  <a:close/>
                  <a:moveTo>
                    <a:pt x="13444" y="1099"/>
                  </a:moveTo>
                  <a:lnTo>
                    <a:pt x="13444" y="1099"/>
                  </a:lnTo>
                  <a:lnTo>
                    <a:pt x="13398" y="1179"/>
                  </a:lnTo>
                  <a:lnTo>
                    <a:pt x="12336" y="1179"/>
                  </a:lnTo>
                  <a:lnTo>
                    <a:pt x="12336" y="1099"/>
                  </a:lnTo>
                  <a:lnTo>
                    <a:pt x="13444" y="1099"/>
                  </a:lnTo>
                  <a:close/>
                  <a:moveTo>
                    <a:pt x="12899" y="4553"/>
                  </a:moveTo>
                  <a:lnTo>
                    <a:pt x="12899" y="4553"/>
                  </a:lnTo>
                  <a:lnTo>
                    <a:pt x="13209" y="5091"/>
                  </a:lnTo>
                  <a:lnTo>
                    <a:pt x="13869" y="5091"/>
                  </a:lnTo>
                  <a:lnTo>
                    <a:pt x="13869" y="4931"/>
                  </a:lnTo>
                  <a:lnTo>
                    <a:pt x="13487" y="4931"/>
                  </a:lnTo>
                  <a:lnTo>
                    <a:pt x="13265" y="4931"/>
                  </a:lnTo>
                  <a:lnTo>
                    <a:pt x="13219" y="4851"/>
                  </a:lnTo>
                  <a:cubicBezTo>
                    <a:pt x="12969" y="4418"/>
                    <a:pt x="13175" y="4775"/>
                    <a:pt x="13047" y="4553"/>
                  </a:cubicBezTo>
                  <a:cubicBezTo>
                    <a:pt x="13175" y="4331"/>
                    <a:pt x="12969" y="4688"/>
                    <a:pt x="13219" y="4255"/>
                  </a:cubicBezTo>
                  <a:lnTo>
                    <a:pt x="13265" y="4175"/>
                  </a:lnTo>
                  <a:lnTo>
                    <a:pt x="13487" y="4175"/>
                  </a:lnTo>
                  <a:lnTo>
                    <a:pt x="13869" y="4175"/>
                  </a:lnTo>
                  <a:lnTo>
                    <a:pt x="13869" y="4015"/>
                  </a:lnTo>
                  <a:lnTo>
                    <a:pt x="13209" y="4015"/>
                  </a:lnTo>
                  <a:lnTo>
                    <a:pt x="12899" y="4553"/>
                  </a:lnTo>
                  <a:close/>
                  <a:moveTo>
                    <a:pt x="11643" y="4792"/>
                  </a:moveTo>
                  <a:lnTo>
                    <a:pt x="11643" y="4792"/>
                  </a:lnTo>
                  <a:lnTo>
                    <a:pt x="11643" y="4553"/>
                  </a:lnTo>
                  <a:lnTo>
                    <a:pt x="11643" y="4314"/>
                  </a:lnTo>
                  <a:lnTo>
                    <a:pt x="11501" y="4314"/>
                  </a:lnTo>
                  <a:lnTo>
                    <a:pt x="11501" y="4553"/>
                  </a:lnTo>
                  <a:lnTo>
                    <a:pt x="11501" y="4553"/>
                  </a:lnTo>
                  <a:lnTo>
                    <a:pt x="11501" y="4792"/>
                  </a:lnTo>
                  <a:lnTo>
                    <a:pt x="11643" y="4792"/>
                  </a:lnTo>
                  <a:close/>
                  <a:moveTo>
                    <a:pt x="12779" y="5319"/>
                  </a:moveTo>
                  <a:lnTo>
                    <a:pt x="12779" y="5319"/>
                  </a:lnTo>
                  <a:lnTo>
                    <a:pt x="12383" y="4632"/>
                  </a:lnTo>
                  <a:lnTo>
                    <a:pt x="11723" y="4632"/>
                  </a:lnTo>
                  <a:lnTo>
                    <a:pt x="11723" y="4792"/>
                  </a:lnTo>
                  <a:lnTo>
                    <a:pt x="12105" y="4792"/>
                  </a:lnTo>
                  <a:lnTo>
                    <a:pt x="12327" y="4792"/>
                  </a:lnTo>
                  <a:lnTo>
                    <a:pt x="12373" y="4872"/>
                  </a:lnTo>
                  <a:cubicBezTo>
                    <a:pt x="12661" y="5372"/>
                    <a:pt x="12343" y="4819"/>
                    <a:pt x="12631" y="5319"/>
                  </a:cubicBezTo>
                  <a:lnTo>
                    <a:pt x="12779" y="5319"/>
                  </a:lnTo>
                  <a:close/>
                  <a:moveTo>
                    <a:pt x="12871" y="5479"/>
                  </a:moveTo>
                  <a:lnTo>
                    <a:pt x="12871" y="5479"/>
                  </a:lnTo>
                  <a:lnTo>
                    <a:pt x="12825" y="5399"/>
                  </a:lnTo>
                  <a:lnTo>
                    <a:pt x="12583" y="5399"/>
                  </a:lnTo>
                  <a:cubicBezTo>
                    <a:pt x="12279" y="4872"/>
                    <a:pt x="12583" y="5399"/>
                    <a:pt x="12279" y="4872"/>
                  </a:cubicBezTo>
                  <a:lnTo>
                    <a:pt x="12057" y="4872"/>
                  </a:lnTo>
                  <a:lnTo>
                    <a:pt x="11643" y="4872"/>
                  </a:lnTo>
                  <a:lnTo>
                    <a:pt x="11421" y="4872"/>
                  </a:lnTo>
                  <a:lnTo>
                    <a:pt x="11421" y="4553"/>
                  </a:lnTo>
                  <a:lnTo>
                    <a:pt x="11421" y="4553"/>
                  </a:lnTo>
                  <a:lnTo>
                    <a:pt x="11421" y="4234"/>
                  </a:lnTo>
                  <a:lnTo>
                    <a:pt x="11643" y="4234"/>
                  </a:lnTo>
                  <a:lnTo>
                    <a:pt x="12057" y="4234"/>
                  </a:lnTo>
                  <a:lnTo>
                    <a:pt x="12279" y="4234"/>
                  </a:lnTo>
                  <a:cubicBezTo>
                    <a:pt x="12583" y="3707"/>
                    <a:pt x="12279" y="4234"/>
                    <a:pt x="12583" y="3707"/>
                  </a:cubicBezTo>
                  <a:lnTo>
                    <a:pt x="12825" y="3707"/>
                  </a:lnTo>
                  <a:lnTo>
                    <a:pt x="12871" y="3627"/>
                  </a:lnTo>
                  <a:lnTo>
                    <a:pt x="12249" y="3627"/>
                  </a:lnTo>
                  <a:lnTo>
                    <a:pt x="12243" y="3638"/>
                  </a:lnTo>
                  <a:cubicBezTo>
                    <a:pt x="11965" y="4119"/>
                    <a:pt x="12277" y="3578"/>
                    <a:pt x="11991" y="4075"/>
                  </a:cubicBezTo>
                  <a:lnTo>
                    <a:pt x="11945" y="4154"/>
                  </a:lnTo>
                  <a:lnTo>
                    <a:pt x="11341" y="4154"/>
                  </a:lnTo>
                  <a:lnTo>
                    <a:pt x="11341" y="4553"/>
                  </a:lnTo>
                  <a:lnTo>
                    <a:pt x="11341" y="4952"/>
                  </a:lnTo>
                  <a:lnTo>
                    <a:pt x="11945" y="4952"/>
                  </a:lnTo>
                  <a:lnTo>
                    <a:pt x="11991" y="5031"/>
                  </a:lnTo>
                  <a:cubicBezTo>
                    <a:pt x="12277" y="5528"/>
                    <a:pt x="11965" y="4987"/>
                    <a:pt x="12243" y="5468"/>
                  </a:cubicBezTo>
                  <a:lnTo>
                    <a:pt x="12249" y="5479"/>
                  </a:lnTo>
                  <a:lnTo>
                    <a:pt x="12871" y="5479"/>
                  </a:lnTo>
                  <a:close/>
                  <a:moveTo>
                    <a:pt x="9046" y="5319"/>
                  </a:moveTo>
                  <a:lnTo>
                    <a:pt x="9046" y="5319"/>
                  </a:lnTo>
                  <a:lnTo>
                    <a:pt x="9442" y="4632"/>
                  </a:lnTo>
                  <a:lnTo>
                    <a:pt x="10102" y="4632"/>
                  </a:lnTo>
                  <a:lnTo>
                    <a:pt x="10102" y="4792"/>
                  </a:lnTo>
                  <a:lnTo>
                    <a:pt x="9720" y="4792"/>
                  </a:lnTo>
                  <a:lnTo>
                    <a:pt x="9498" y="4792"/>
                  </a:lnTo>
                  <a:lnTo>
                    <a:pt x="9452" y="4872"/>
                  </a:lnTo>
                  <a:cubicBezTo>
                    <a:pt x="9164" y="5372"/>
                    <a:pt x="9482" y="4819"/>
                    <a:pt x="9194" y="5319"/>
                  </a:cubicBezTo>
                  <a:lnTo>
                    <a:pt x="9046" y="5319"/>
                  </a:lnTo>
                  <a:close/>
                  <a:moveTo>
                    <a:pt x="9823" y="1256"/>
                  </a:moveTo>
                  <a:lnTo>
                    <a:pt x="9823" y="1256"/>
                  </a:lnTo>
                  <a:lnTo>
                    <a:pt x="10019" y="1597"/>
                  </a:lnTo>
                  <a:lnTo>
                    <a:pt x="10440" y="1597"/>
                  </a:lnTo>
                  <a:lnTo>
                    <a:pt x="10440" y="1256"/>
                  </a:lnTo>
                  <a:lnTo>
                    <a:pt x="9823" y="1256"/>
                  </a:lnTo>
                  <a:close/>
                  <a:moveTo>
                    <a:pt x="7825" y="2495"/>
                  </a:moveTo>
                  <a:lnTo>
                    <a:pt x="7825" y="2495"/>
                  </a:lnTo>
                  <a:lnTo>
                    <a:pt x="7629" y="2155"/>
                  </a:lnTo>
                  <a:lnTo>
                    <a:pt x="7208" y="2155"/>
                  </a:lnTo>
                  <a:lnTo>
                    <a:pt x="7208" y="2495"/>
                  </a:lnTo>
                  <a:lnTo>
                    <a:pt x="7825" y="2495"/>
                  </a:lnTo>
                  <a:close/>
                  <a:moveTo>
                    <a:pt x="7877" y="4175"/>
                  </a:moveTo>
                  <a:lnTo>
                    <a:pt x="7877" y="4175"/>
                  </a:lnTo>
                  <a:lnTo>
                    <a:pt x="7877" y="3595"/>
                  </a:lnTo>
                  <a:lnTo>
                    <a:pt x="7734" y="3348"/>
                  </a:lnTo>
                  <a:lnTo>
                    <a:pt x="7734" y="4175"/>
                  </a:lnTo>
                  <a:lnTo>
                    <a:pt x="7877" y="4175"/>
                  </a:lnTo>
                  <a:close/>
                  <a:moveTo>
                    <a:pt x="8926" y="4553"/>
                  </a:moveTo>
                  <a:lnTo>
                    <a:pt x="8926" y="4553"/>
                  </a:lnTo>
                  <a:lnTo>
                    <a:pt x="8616" y="4015"/>
                  </a:lnTo>
                  <a:lnTo>
                    <a:pt x="7957" y="4015"/>
                  </a:lnTo>
                  <a:lnTo>
                    <a:pt x="7957" y="4175"/>
                  </a:lnTo>
                  <a:lnTo>
                    <a:pt x="8338" y="4175"/>
                  </a:lnTo>
                  <a:lnTo>
                    <a:pt x="8561" y="4175"/>
                  </a:lnTo>
                  <a:lnTo>
                    <a:pt x="8607" y="4255"/>
                  </a:lnTo>
                  <a:cubicBezTo>
                    <a:pt x="8856" y="4688"/>
                    <a:pt x="8650" y="4331"/>
                    <a:pt x="8778" y="4553"/>
                  </a:cubicBezTo>
                  <a:lnTo>
                    <a:pt x="8778" y="4553"/>
                  </a:lnTo>
                  <a:cubicBezTo>
                    <a:pt x="8650" y="4775"/>
                    <a:pt x="8856" y="4418"/>
                    <a:pt x="8607" y="4851"/>
                  </a:cubicBezTo>
                  <a:lnTo>
                    <a:pt x="8561" y="4931"/>
                  </a:lnTo>
                  <a:lnTo>
                    <a:pt x="8338" y="4931"/>
                  </a:lnTo>
                  <a:lnTo>
                    <a:pt x="7957" y="4931"/>
                  </a:lnTo>
                  <a:lnTo>
                    <a:pt x="7957" y="5091"/>
                  </a:lnTo>
                  <a:lnTo>
                    <a:pt x="8616" y="5091"/>
                  </a:lnTo>
                  <a:lnTo>
                    <a:pt x="8926" y="4553"/>
                  </a:lnTo>
                  <a:close/>
                  <a:moveTo>
                    <a:pt x="10182" y="4314"/>
                  </a:moveTo>
                  <a:lnTo>
                    <a:pt x="10182" y="4314"/>
                  </a:lnTo>
                  <a:lnTo>
                    <a:pt x="10182" y="4553"/>
                  </a:lnTo>
                  <a:lnTo>
                    <a:pt x="10182" y="4792"/>
                  </a:lnTo>
                  <a:lnTo>
                    <a:pt x="10324" y="4792"/>
                  </a:lnTo>
                  <a:lnTo>
                    <a:pt x="10324" y="4553"/>
                  </a:lnTo>
                  <a:lnTo>
                    <a:pt x="10324" y="4314"/>
                  </a:lnTo>
                  <a:lnTo>
                    <a:pt x="10182" y="4314"/>
                  </a:lnTo>
                  <a:close/>
                  <a:moveTo>
                    <a:pt x="9046" y="3787"/>
                  </a:moveTo>
                  <a:lnTo>
                    <a:pt x="9046" y="3787"/>
                  </a:lnTo>
                  <a:lnTo>
                    <a:pt x="9442" y="4474"/>
                  </a:lnTo>
                  <a:lnTo>
                    <a:pt x="10102" y="4474"/>
                  </a:lnTo>
                  <a:lnTo>
                    <a:pt x="10102" y="4314"/>
                  </a:lnTo>
                  <a:lnTo>
                    <a:pt x="9720" y="4314"/>
                  </a:lnTo>
                  <a:lnTo>
                    <a:pt x="9498" y="4314"/>
                  </a:lnTo>
                  <a:lnTo>
                    <a:pt x="9452" y="4234"/>
                  </a:lnTo>
                  <a:cubicBezTo>
                    <a:pt x="9164" y="3734"/>
                    <a:pt x="9482" y="4287"/>
                    <a:pt x="9194" y="3787"/>
                  </a:cubicBezTo>
                  <a:lnTo>
                    <a:pt x="9046" y="3787"/>
                  </a:lnTo>
                  <a:close/>
                  <a:moveTo>
                    <a:pt x="8955" y="3627"/>
                  </a:moveTo>
                  <a:lnTo>
                    <a:pt x="8955" y="3627"/>
                  </a:lnTo>
                  <a:lnTo>
                    <a:pt x="9001" y="3707"/>
                  </a:lnTo>
                  <a:lnTo>
                    <a:pt x="9243" y="3707"/>
                  </a:lnTo>
                  <a:cubicBezTo>
                    <a:pt x="9546" y="4234"/>
                    <a:pt x="9243" y="3707"/>
                    <a:pt x="9546" y="4234"/>
                  </a:cubicBezTo>
                  <a:lnTo>
                    <a:pt x="9768" y="4234"/>
                  </a:lnTo>
                  <a:lnTo>
                    <a:pt x="10182" y="4234"/>
                  </a:lnTo>
                  <a:lnTo>
                    <a:pt x="10404" y="4234"/>
                  </a:lnTo>
                  <a:lnTo>
                    <a:pt x="10404" y="4553"/>
                  </a:lnTo>
                  <a:lnTo>
                    <a:pt x="10404" y="4872"/>
                  </a:lnTo>
                  <a:lnTo>
                    <a:pt x="10182" y="4872"/>
                  </a:lnTo>
                  <a:lnTo>
                    <a:pt x="9768" y="4872"/>
                  </a:lnTo>
                  <a:lnTo>
                    <a:pt x="9546" y="4872"/>
                  </a:lnTo>
                  <a:cubicBezTo>
                    <a:pt x="9243" y="5399"/>
                    <a:pt x="9546" y="4872"/>
                    <a:pt x="9243" y="5399"/>
                  </a:cubicBezTo>
                  <a:lnTo>
                    <a:pt x="9001" y="5399"/>
                  </a:lnTo>
                  <a:lnTo>
                    <a:pt x="8955" y="5479"/>
                  </a:lnTo>
                  <a:lnTo>
                    <a:pt x="9576" y="5479"/>
                  </a:lnTo>
                  <a:lnTo>
                    <a:pt x="9583" y="5468"/>
                  </a:lnTo>
                  <a:cubicBezTo>
                    <a:pt x="9860" y="4987"/>
                    <a:pt x="9548" y="5528"/>
                    <a:pt x="9834" y="5031"/>
                  </a:cubicBezTo>
                  <a:lnTo>
                    <a:pt x="9880" y="4952"/>
                  </a:lnTo>
                  <a:lnTo>
                    <a:pt x="10484" y="4952"/>
                  </a:lnTo>
                  <a:lnTo>
                    <a:pt x="10484" y="4553"/>
                  </a:lnTo>
                  <a:lnTo>
                    <a:pt x="10484" y="4154"/>
                  </a:lnTo>
                  <a:lnTo>
                    <a:pt x="9880" y="4154"/>
                  </a:lnTo>
                  <a:lnTo>
                    <a:pt x="9834" y="4075"/>
                  </a:lnTo>
                  <a:cubicBezTo>
                    <a:pt x="9548" y="3578"/>
                    <a:pt x="9860" y="4119"/>
                    <a:pt x="9583" y="3638"/>
                  </a:cubicBezTo>
                  <a:lnTo>
                    <a:pt x="9576" y="3627"/>
                  </a:lnTo>
                  <a:lnTo>
                    <a:pt x="8955" y="3627"/>
                  </a:lnTo>
                  <a:close/>
                  <a:moveTo>
                    <a:pt x="8079" y="3381"/>
                  </a:moveTo>
                  <a:lnTo>
                    <a:pt x="8079" y="3381"/>
                  </a:lnTo>
                  <a:lnTo>
                    <a:pt x="8079" y="3381"/>
                  </a:lnTo>
                  <a:lnTo>
                    <a:pt x="7905" y="3481"/>
                  </a:lnTo>
                  <a:lnTo>
                    <a:pt x="7957" y="3570"/>
                  </a:lnTo>
                  <a:lnTo>
                    <a:pt x="7957" y="3734"/>
                  </a:lnTo>
                  <a:lnTo>
                    <a:pt x="7957" y="3935"/>
                  </a:lnTo>
                  <a:lnTo>
                    <a:pt x="8571" y="3935"/>
                  </a:lnTo>
                  <a:lnTo>
                    <a:pt x="8385" y="3613"/>
                  </a:lnTo>
                  <a:lnTo>
                    <a:pt x="8079" y="3613"/>
                  </a:lnTo>
                  <a:lnTo>
                    <a:pt x="8079" y="3381"/>
                  </a:lnTo>
                  <a:close/>
                  <a:moveTo>
                    <a:pt x="8159" y="3188"/>
                  </a:moveTo>
                  <a:lnTo>
                    <a:pt x="8159" y="3188"/>
                  </a:lnTo>
                  <a:lnTo>
                    <a:pt x="8159" y="3294"/>
                  </a:lnTo>
                  <a:lnTo>
                    <a:pt x="8763" y="3294"/>
                  </a:lnTo>
                  <a:lnTo>
                    <a:pt x="8809" y="3374"/>
                  </a:lnTo>
                  <a:lnTo>
                    <a:pt x="8909" y="3547"/>
                  </a:lnTo>
                  <a:lnTo>
                    <a:pt x="9007" y="3547"/>
                  </a:lnTo>
                  <a:cubicBezTo>
                    <a:pt x="8737" y="3078"/>
                    <a:pt x="9085" y="3682"/>
                    <a:pt x="8800" y="3188"/>
                  </a:cubicBezTo>
                  <a:lnTo>
                    <a:pt x="8159" y="3188"/>
                  </a:lnTo>
                  <a:close/>
                  <a:moveTo>
                    <a:pt x="8239" y="2732"/>
                  </a:moveTo>
                  <a:lnTo>
                    <a:pt x="8239" y="2732"/>
                  </a:lnTo>
                  <a:lnTo>
                    <a:pt x="8159" y="2732"/>
                  </a:lnTo>
                  <a:lnTo>
                    <a:pt x="8159" y="3108"/>
                  </a:lnTo>
                  <a:lnTo>
                    <a:pt x="8849" y="3108"/>
                  </a:lnTo>
                  <a:lnTo>
                    <a:pt x="9102" y="3547"/>
                  </a:lnTo>
                  <a:lnTo>
                    <a:pt x="9530" y="3547"/>
                  </a:lnTo>
                  <a:lnTo>
                    <a:pt x="9232" y="3028"/>
                  </a:lnTo>
                  <a:lnTo>
                    <a:pt x="8239" y="3028"/>
                  </a:lnTo>
                  <a:lnTo>
                    <a:pt x="8239" y="2732"/>
                  </a:lnTo>
                  <a:close/>
                  <a:moveTo>
                    <a:pt x="8079" y="2573"/>
                  </a:moveTo>
                  <a:lnTo>
                    <a:pt x="8079" y="2573"/>
                  </a:lnTo>
                  <a:lnTo>
                    <a:pt x="7999" y="2573"/>
                  </a:lnTo>
                  <a:lnTo>
                    <a:pt x="7999" y="3176"/>
                  </a:lnTo>
                  <a:lnTo>
                    <a:pt x="7919" y="3222"/>
                  </a:lnTo>
                  <a:lnTo>
                    <a:pt x="7796" y="3292"/>
                  </a:lnTo>
                  <a:lnTo>
                    <a:pt x="7864" y="3410"/>
                  </a:lnTo>
                  <a:lnTo>
                    <a:pt x="8079" y="3287"/>
                  </a:lnTo>
                  <a:lnTo>
                    <a:pt x="8079" y="2653"/>
                  </a:lnTo>
                  <a:lnTo>
                    <a:pt x="8079" y="2573"/>
                  </a:lnTo>
                  <a:close/>
                  <a:moveTo>
                    <a:pt x="10953" y="3287"/>
                  </a:moveTo>
                  <a:lnTo>
                    <a:pt x="10953" y="3287"/>
                  </a:lnTo>
                  <a:lnTo>
                    <a:pt x="10873" y="3287"/>
                  </a:lnTo>
                  <a:lnTo>
                    <a:pt x="10727" y="3287"/>
                  </a:lnTo>
                  <a:lnTo>
                    <a:pt x="10581" y="3033"/>
                  </a:lnTo>
                  <a:lnTo>
                    <a:pt x="10581" y="2287"/>
                  </a:lnTo>
                  <a:lnTo>
                    <a:pt x="10873" y="2287"/>
                  </a:lnTo>
                  <a:lnTo>
                    <a:pt x="10953" y="2287"/>
                  </a:lnTo>
                  <a:lnTo>
                    <a:pt x="11244" y="2287"/>
                  </a:lnTo>
                  <a:lnTo>
                    <a:pt x="11244" y="3033"/>
                  </a:lnTo>
                  <a:lnTo>
                    <a:pt x="11098" y="3287"/>
                  </a:lnTo>
                  <a:lnTo>
                    <a:pt x="10953" y="3287"/>
                  </a:lnTo>
                  <a:close/>
                  <a:moveTo>
                    <a:pt x="10953" y="2207"/>
                  </a:moveTo>
                  <a:lnTo>
                    <a:pt x="10953" y="2207"/>
                  </a:lnTo>
                  <a:lnTo>
                    <a:pt x="10501" y="2207"/>
                  </a:lnTo>
                  <a:lnTo>
                    <a:pt x="10501" y="3051"/>
                  </a:lnTo>
                  <a:lnTo>
                    <a:pt x="10501" y="3057"/>
                  </a:lnTo>
                  <a:lnTo>
                    <a:pt x="10679" y="3367"/>
                  </a:lnTo>
                  <a:lnTo>
                    <a:pt x="10873" y="3367"/>
                  </a:lnTo>
                  <a:lnTo>
                    <a:pt x="10953" y="3367"/>
                  </a:lnTo>
                  <a:lnTo>
                    <a:pt x="11146" y="3367"/>
                  </a:lnTo>
                  <a:lnTo>
                    <a:pt x="11324" y="3057"/>
                  </a:lnTo>
                  <a:lnTo>
                    <a:pt x="11324" y="3051"/>
                  </a:lnTo>
                  <a:lnTo>
                    <a:pt x="11324" y="2207"/>
                  </a:lnTo>
                  <a:lnTo>
                    <a:pt x="10953" y="2207"/>
                  </a:lnTo>
                  <a:close/>
                  <a:moveTo>
                    <a:pt x="10341" y="2156"/>
                  </a:moveTo>
                  <a:lnTo>
                    <a:pt x="10341" y="2156"/>
                  </a:lnTo>
                  <a:lnTo>
                    <a:pt x="10158" y="2156"/>
                  </a:lnTo>
                  <a:lnTo>
                    <a:pt x="10158" y="3172"/>
                  </a:lnTo>
                  <a:lnTo>
                    <a:pt x="10408" y="3606"/>
                  </a:lnTo>
                  <a:lnTo>
                    <a:pt x="10873" y="3606"/>
                  </a:lnTo>
                  <a:lnTo>
                    <a:pt x="10953" y="3606"/>
                  </a:lnTo>
                  <a:lnTo>
                    <a:pt x="11417" y="3606"/>
                  </a:lnTo>
                  <a:lnTo>
                    <a:pt x="11667" y="3172"/>
                  </a:lnTo>
                  <a:lnTo>
                    <a:pt x="11667" y="2156"/>
                  </a:lnTo>
                  <a:lnTo>
                    <a:pt x="11484" y="2156"/>
                  </a:lnTo>
                  <a:lnTo>
                    <a:pt x="11484" y="3163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84" y="3327"/>
                  </a:lnTo>
                  <a:lnTo>
                    <a:pt x="11415" y="3447"/>
                  </a:lnTo>
                  <a:lnTo>
                    <a:pt x="11369" y="3526"/>
                  </a:lnTo>
                  <a:lnTo>
                    <a:pt x="10953" y="3526"/>
                  </a:lnTo>
                  <a:lnTo>
                    <a:pt x="10873" y="3526"/>
                  </a:lnTo>
                  <a:lnTo>
                    <a:pt x="10456" y="3526"/>
                  </a:lnTo>
                  <a:lnTo>
                    <a:pt x="10410" y="344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327"/>
                  </a:lnTo>
                  <a:lnTo>
                    <a:pt x="10341" y="3163"/>
                  </a:lnTo>
                  <a:lnTo>
                    <a:pt x="10341" y="2156"/>
                  </a:lnTo>
                  <a:close/>
                  <a:moveTo>
                    <a:pt x="10873" y="2156"/>
                  </a:moveTo>
                  <a:lnTo>
                    <a:pt x="10873" y="2156"/>
                  </a:lnTo>
                  <a:lnTo>
                    <a:pt x="10421" y="2156"/>
                  </a:lnTo>
                  <a:lnTo>
                    <a:pt x="10421" y="3302"/>
                  </a:lnTo>
                  <a:lnTo>
                    <a:pt x="10504" y="3447"/>
                  </a:lnTo>
                  <a:lnTo>
                    <a:pt x="10873" y="3447"/>
                  </a:lnTo>
                  <a:lnTo>
                    <a:pt x="11321" y="3447"/>
                  </a:lnTo>
                  <a:lnTo>
                    <a:pt x="11404" y="3302"/>
                  </a:lnTo>
                  <a:lnTo>
                    <a:pt x="11404" y="2156"/>
                  </a:lnTo>
                  <a:lnTo>
                    <a:pt x="10873" y="2156"/>
                  </a:lnTo>
                  <a:close/>
                  <a:moveTo>
                    <a:pt x="9267" y="2653"/>
                  </a:moveTo>
                  <a:lnTo>
                    <a:pt x="9267" y="2653"/>
                  </a:lnTo>
                  <a:lnTo>
                    <a:pt x="9221" y="2573"/>
                  </a:lnTo>
                  <a:lnTo>
                    <a:pt x="8159" y="2573"/>
                  </a:lnTo>
                  <a:lnTo>
                    <a:pt x="8159" y="2653"/>
                  </a:lnTo>
                  <a:lnTo>
                    <a:pt x="9267" y="2653"/>
                  </a:lnTo>
                  <a:close/>
                  <a:moveTo>
                    <a:pt x="10737" y="1598"/>
                  </a:moveTo>
                  <a:lnTo>
                    <a:pt x="10737" y="1598"/>
                  </a:lnTo>
                  <a:lnTo>
                    <a:pt x="10737" y="1309"/>
                  </a:lnTo>
                  <a:lnTo>
                    <a:pt x="10488" y="1757"/>
                  </a:lnTo>
                  <a:lnTo>
                    <a:pt x="10442" y="1836"/>
                  </a:lnTo>
                  <a:lnTo>
                    <a:pt x="9838" y="1836"/>
                  </a:lnTo>
                  <a:lnTo>
                    <a:pt x="9838" y="3044"/>
                  </a:lnTo>
                  <a:lnTo>
                    <a:pt x="9918" y="3183"/>
                  </a:lnTo>
                  <a:lnTo>
                    <a:pt x="9918" y="1916"/>
                  </a:lnTo>
                  <a:lnTo>
                    <a:pt x="10554" y="1916"/>
                  </a:lnTo>
                  <a:lnTo>
                    <a:pt x="10737" y="1598"/>
                  </a:lnTo>
                  <a:close/>
                  <a:moveTo>
                    <a:pt x="9489" y="564"/>
                  </a:moveTo>
                  <a:lnTo>
                    <a:pt x="9489" y="564"/>
                  </a:lnTo>
                  <a:lnTo>
                    <a:pt x="9489" y="458"/>
                  </a:lnTo>
                  <a:lnTo>
                    <a:pt x="8885" y="458"/>
                  </a:lnTo>
                  <a:lnTo>
                    <a:pt x="8839" y="378"/>
                  </a:lnTo>
                  <a:lnTo>
                    <a:pt x="8739" y="204"/>
                  </a:lnTo>
                  <a:lnTo>
                    <a:pt x="8641" y="204"/>
                  </a:lnTo>
                  <a:cubicBezTo>
                    <a:pt x="8911" y="674"/>
                    <a:pt x="8563" y="69"/>
                    <a:pt x="8848" y="564"/>
                  </a:cubicBezTo>
                  <a:lnTo>
                    <a:pt x="9489" y="564"/>
                  </a:lnTo>
                  <a:close/>
                  <a:moveTo>
                    <a:pt x="9409" y="1019"/>
                  </a:moveTo>
                  <a:lnTo>
                    <a:pt x="9409" y="1019"/>
                  </a:lnTo>
                  <a:lnTo>
                    <a:pt x="9489" y="1019"/>
                  </a:lnTo>
                  <a:lnTo>
                    <a:pt x="9489" y="644"/>
                  </a:lnTo>
                  <a:lnTo>
                    <a:pt x="8799" y="644"/>
                  </a:lnTo>
                  <a:lnTo>
                    <a:pt x="8546" y="204"/>
                  </a:lnTo>
                  <a:lnTo>
                    <a:pt x="8118" y="204"/>
                  </a:lnTo>
                  <a:lnTo>
                    <a:pt x="8417" y="724"/>
                  </a:lnTo>
                  <a:lnTo>
                    <a:pt x="9409" y="724"/>
                  </a:lnTo>
                  <a:lnTo>
                    <a:pt x="9409" y="1019"/>
                  </a:lnTo>
                  <a:close/>
                  <a:moveTo>
                    <a:pt x="9569" y="1179"/>
                  </a:moveTo>
                  <a:lnTo>
                    <a:pt x="9569" y="1179"/>
                  </a:lnTo>
                  <a:lnTo>
                    <a:pt x="9649" y="1179"/>
                  </a:lnTo>
                  <a:lnTo>
                    <a:pt x="9649" y="576"/>
                  </a:lnTo>
                  <a:lnTo>
                    <a:pt x="9729" y="530"/>
                  </a:lnTo>
                  <a:lnTo>
                    <a:pt x="9852" y="460"/>
                  </a:lnTo>
                  <a:lnTo>
                    <a:pt x="9784" y="341"/>
                  </a:lnTo>
                  <a:lnTo>
                    <a:pt x="9569" y="464"/>
                  </a:lnTo>
                  <a:lnTo>
                    <a:pt x="9569" y="1099"/>
                  </a:lnTo>
                  <a:lnTo>
                    <a:pt x="9569" y="1179"/>
                  </a:lnTo>
                  <a:close/>
                  <a:moveTo>
                    <a:pt x="9892" y="530"/>
                  </a:moveTo>
                  <a:lnTo>
                    <a:pt x="9892" y="530"/>
                  </a:lnTo>
                  <a:lnTo>
                    <a:pt x="9729" y="624"/>
                  </a:lnTo>
                  <a:lnTo>
                    <a:pt x="9729" y="1046"/>
                  </a:lnTo>
                  <a:lnTo>
                    <a:pt x="9804" y="1177"/>
                  </a:lnTo>
                  <a:lnTo>
                    <a:pt x="10520" y="1177"/>
                  </a:lnTo>
                  <a:lnTo>
                    <a:pt x="10520" y="1538"/>
                  </a:lnTo>
                  <a:lnTo>
                    <a:pt x="10737" y="1161"/>
                  </a:lnTo>
                  <a:lnTo>
                    <a:pt x="10737" y="948"/>
                  </a:lnTo>
                  <a:lnTo>
                    <a:pt x="10133" y="948"/>
                  </a:lnTo>
                  <a:lnTo>
                    <a:pt x="10087" y="868"/>
                  </a:lnTo>
                  <a:lnTo>
                    <a:pt x="9892" y="530"/>
                  </a:lnTo>
                  <a:close/>
                  <a:moveTo>
                    <a:pt x="8494" y="1578"/>
                  </a:moveTo>
                  <a:lnTo>
                    <a:pt x="8494" y="1578"/>
                  </a:lnTo>
                  <a:lnTo>
                    <a:pt x="8159" y="1578"/>
                  </a:lnTo>
                  <a:lnTo>
                    <a:pt x="8159" y="2493"/>
                  </a:lnTo>
                  <a:lnTo>
                    <a:pt x="9175" y="2493"/>
                  </a:lnTo>
                  <a:lnTo>
                    <a:pt x="9129" y="2413"/>
                  </a:lnTo>
                  <a:lnTo>
                    <a:pt x="8494" y="2413"/>
                  </a:lnTo>
                  <a:lnTo>
                    <a:pt x="8494" y="1578"/>
                  </a:lnTo>
                  <a:close/>
                  <a:moveTo>
                    <a:pt x="8654" y="1662"/>
                  </a:moveTo>
                  <a:lnTo>
                    <a:pt x="8654" y="1662"/>
                  </a:lnTo>
                  <a:lnTo>
                    <a:pt x="8605" y="1578"/>
                  </a:lnTo>
                  <a:lnTo>
                    <a:pt x="8574" y="1578"/>
                  </a:lnTo>
                  <a:lnTo>
                    <a:pt x="8574" y="2333"/>
                  </a:lnTo>
                  <a:lnTo>
                    <a:pt x="9178" y="2333"/>
                  </a:lnTo>
                  <a:lnTo>
                    <a:pt x="9224" y="2413"/>
                  </a:lnTo>
                  <a:lnTo>
                    <a:pt x="9598" y="3064"/>
                  </a:lnTo>
                  <a:lnTo>
                    <a:pt x="9598" y="2254"/>
                  </a:lnTo>
                  <a:lnTo>
                    <a:pt x="8994" y="2254"/>
                  </a:lnTo>
                  <a:lnTo>
                    <a:pt x="8949" y="2174"/>
                  </a:lnTo>
                  <a:lnTo>
                    <a:pt x="8654" y="1662"/>
                  </a:lnTo>
                  <a:close/>
                  <a:moveTo>
                    <a:pt x="7208" y="2075"/>
                  </a:moveTo>
                  <a:lnTo>
                    <a:pt x="7208" y="2075"/>
                  </a:lnTo>
                  <a:lnTo>
                    <a:pt x="7254" y="1995"/>
                  </a:lnTo>
                  <a:lnTo>
                    <a:pt x="7890" y="1995"/>
                  </a:lnTo>
                  <a:lnTo>
                    <a:pt x="7890" y="1578"/>
                  </a:lnTo>
                  <a:lnTo>
                    <a:pt x="7970" y="1578"/>
                  </a:lnTo>
                  <a:lnTo>
                    <a:pt x="8079" y="1578"/>
                  </a:lnTo>
                  <a:lnTo>
                    <a:pt x="8079" y="2493"/>
                  </a:lnTo>
                  <a:lnTo>
                    <a:pt x="7919" y="2493"/>
                  </a:lnTo>
                  <a:lnTo>
                    <a:pt x="7919" y="2495"/>
                  </a:lnTo>
                  <a:lnTo>
                    <a:pt x="7677" y="2075"/>
                  </a:lnTo>
                  <a:lnTo>
                    <a:pt x="7208" y="2075"/>
                  </a:lnTo>
                  <a:close/>
                  <a:moveTo>
                    <a:pt x="9074" y="2174"/>
                  </a:moveTo>
                  <a:lnTo>
                    <a:pt x="9074" y="2174"/>
                  </a:lnTo>
                  <a:lnTo>
                    <a:pt x="9074" y="1418"/>
                  </a:lnTo>
                  <a:lnTo>
                    <a:pt x="8470" y="1418"/>
                  </a:lnTo>
                  <a:lnTo>
                    <a:pt x="8425" y="1338"/>
                  </a:lnTo>
                  <a:lnTo>
                    <a:pt x="8050" y="687"/>
                  </a:lnTo>
                  <a:lnTo>
                    <a:pt x="8050" y="1498"/>
                  </a:lnTo>
                  <a:lnTo>
                    <a:pt x="8104" y="1498"/>
                  </a:lnTo>
                  <a:lnTo>
                    <a:pt x="8654" y="1498"/>
                  </a:lnTo>
                  <a:lnTo>
                    <a:pt x="8700" y="1578"/>
                  </a:lnTo>
                  <a:lnTo>
                    <a:pt x="8994" y="2090"/>
                  </a:lnTo>
                  <a:lnTo>
                    <a:pt x="9043" y="2174"/>
                  </a:lnTo>
                  <a:lnTo>
                    <a:pt x="9074" y="2174"/>
                  </a:lnTo>
                  <a:close/>
                  <a:moveTo>
                    <a:pt x="8473" y="1259"/>
                  </a:moveTo>
                  <a:lnTo>
                    <a:pt x="8473" y="1259"/>
                  </a:lnTo>
                  <a:lnTo>
                    <a:pt x="8519" y="1338"/>
                  </a:lnTo>
                  <a:lnTo>
                    <a:pt x="9154" y="1338"/>
                  </a:lnTo>
                  <a:lnTo>
                    <a:pt x="9154" y="2174"/>
                  </a:lnTo>
                  <a:lnTo>
                    <a:pt x="9489" y="2174"/>
                  </a:lnTo>
                  <a:lnTo>
                    <a:pt x="9489" y="1259"/>
                  </a:lnTo>
                  <a:lnTo>
                    <a:pt x="8473" y="1259"/>
                  </a:lnTo>
                  <a:close/>
                  <a:moveTo>
                    <a:pt x="8381" y="1099"/>
                  </a:moveTo>
                  <a:lnTo>
                    <a:pt x="8381" y="1099"/>
                  </a:lnTo>
                  <a:lnTo>
                    <a:pt x="8427" y="1179"/>
                  </a:lnTo>
                  <a:lnTo>
                    <a:pt x="9489" y="1179"/>
                  </a:lnTo>
                  <a:lnTo>
                    <a:pt x="9489" y="1099"/>
                  </a:lnTo>
                  <a:lnTo>
                    <a:pt x="8381" y="1099"/>
                  </a:lnTo>
                  <a:close/>
                  <a:moveTo>
                    <a:pt x="6975" y="395"/>
                  </a:moveTo>
                  <a:lnTo>
                    <a:pt x="6975" y="395"/>
                  </a:lnTo>
                  <a:lnTo>
                    <a:pt x="6975" y="395"/>
                  </a:lnTo>
                  <a:lnTo>
                    <a:pt x="7147" y="694"/>
                  </a:lnTo>
                  <a:lnTo>
                    <a:pt x="7147" y="701"/>
                  </a:lnTo>
                  <a:lnTo>
                    <a:pt x="7147" y="1545"/>
                  </a:lnTo>
                  <a:lnTo>
                    <a:pt x="6975" y="1545"/>
                  </a:lnTo>
                  <a:lnTo>
                    <a:pt x="6803" y="1545"/>
                  </a:lnTo>
                  <a:lnTo>
                    <a:pt x="6803" y="701"/>
                  </a:lnTo>
                  <a:lnTo>
                    <a:pt x="6803" y="694"/>
                  </a:lnTo>
                  <a:lnTo>
                    <a:pt x="6975" y="395"/>
                  </a:lnTo>
                  <a:close/>
                  <a:moveTo>
                    <a:pt x="6975" y="1465"/>
                  </a:moveTo>
                  <a:lnTo>
                    <a:pt x="6975" y="1465"/>
                  </a:lnTo>
                  <a:lnTo>
                    <a:pt x="7067" y="1465"/>
                  </a:lnTo>
                  <a:lnTo>
                    <a:pt x="7067" y="719"/>
                  </a:lnTo>
                  <a:lnTo>
                    <a:pt x="6975" y="559"/>
                  </a:lnTo>
                  <a:lnTo>
                    <a:pt x="6883" y="719"/>
                  </a:lnTo>
                  <a:lnTo>
                    <a:pt x="6883" y="1465"/>
                  </a:lnTo>
                  <a:lnTo>
                    <a:pt x="6975" y="1465"/>
                  </a:lnTo>
                  <a:close/>
                  <a:moveTo>
                    <a:pt x="6975" y="3763"/>
                  </a:moveTo>
                  <a:lnTo>
                    <a:pt x="6975" y="3763"/>
                  </a:lnTo>
                  <a:lnTo>
                    <a:pt x="7015" y="3763"/>
                  </a:lnTo>
                  <a:lnTo>
                    <a:pt x="7015" y="3549"/>
                  </a:lnTo>
                  <a:lnTo>
                    <a:pt x="6975" y="3480"/>
                  </a:lnTo>
                  <a:lnTo>
                    <a:pt x="6935" y="3549"/>
                  </a:lnTo>
                  <a:lnTo>
                    <a:pt x="6935" y="3763"/>
                  </a:lnTo>
                  <a:lnTo>
                    <a:pt x="6975" y="3763"/>
                  </a:lnTo>
                  <a:close/>
                  <a:moveTo>
                    <a:pt x="6975" y="5263"/>
                  </a:moveTo>
                  <a:lnTo>
                    <a:pt x="6975" y="5263"/>
                  </a:lnTo>
                  <a:lnTo>
                    <a:pt x="7015" y="5263"/>
                  </a:lnTo>
                  <a:lnTo>
                    <a:pt x="7015" y="4981"/>
                  </a:lnTo>
                  <a:lnTo>
                    <a:pt x="7015" y="4553"/>
                  </a:lnTo>
                  <a:lnTo>
                    <a:pt x="7015" y="4125"/>
                  </a:lnTo>
                  <a:lnTo>
                    <a:pt x="7015" y="3843"/>
                  </a:lnTo>
                  <a:lnTo>
                    <a:pt x="6975" y="3843"/>
                  </a:lnTo>
                  <a:lnTo>
                    <a:pt x="6935" y="3843"/>
                  </a:lnTo>
                  <a:lnTo>
                    <a:pt x="6935" y="4125"/>
                  </a:lnTo>
                  <a:lnTo>
                    <a:pt x="6935" y="4553"/>
                  </a:lnTo>
                  <a:lnTo>
                    <a:pt x="6935" y="4981"/>
                  </a:lnTo>
                  <a:lnTo>
                    <a:pt x="6935" y="5263"/>
                  </a:lnTo>
                  <a:lnTo>
                    <a:pt x="6975" y="5263"/>
                  </a:lnTo>
                  <a:close/>
                  <a:moveTo>
                    <a:pt x="6975" y="2317"/>
                  </a:moveTo>
                  <a:lnTo>
                    <a:pt x="6975" y="2317"/>
                  </a:lnTo>
                  <a:lnTo>
                    <a:pt x="7160" y="1995"/>
                  </a:lnTo>
                  <a:lnTo>
                    <a:pt x="7206" y="1915"/>
                  </a:lnTo>
                  <a:lnTo>
                    <a:pt x="7810" y="1915"/>
                  </a:lnTo>
                  <a:lnTo>
                    <a:pt x="7810" y="708"/>
                  </a:lnTo>
                  <a:lnTo>
                    <a:pt x="7730" y="569"/>
                  </a:lnTo>
                  <a:lnTo>
                    <a:pt x="7730" y="1835"/>
                  </a:lnTo>
                  <a:lnTo>
                    <a:pt x="7094" y="1835"/>
                  </a:lnTo>
                  <a:lnTo>
                    <a:pt x="6975" y="2043"/>
                  </a:lnTo>
                  <a:lnTo>
                    <a:pt x="6975" y="2043"/>
                  </a:lnTo>
                  <a:lnTo>
                    <a:pt x="6856" y="1835"/>
                  </a:lnTo>
                  <a:lnTo>
                    <a:pt x="6220" y="1835"/>
                  </a:lnTo>
                  <a:lnTo>
                    <a:pt x="6220" y="569"/>
                  </a:lnTo>
                  <a:lnTo>
                    <a:pt x="6140" y="708"/>
                  </a:lnTo>
                  <a:lnTo>
                    <a:pt x="6140" y="1915"/>
                  </a:lnTo>
                  <a:lnTo>
                    <a:pt x="6744" y="1915"/>
                  </a:lnTo>
                  <a:lnTo>
                    <a:pt x="6790" y="1995"/>
                  </a:lnTo>
                  <a:lnTo>
                    <a:pt x="6975" y="2317"/>
                  </a:lnTo>
                  <a:close/>
                  <a:moveTo>
                    <a:pt x="6975" y="2803"/>
                  </a:moveTo>
                  <a:lnTo>
                    <a:pt x="6975" y="2803"/>
                  </a:lnTo>
                  <a:lnTo>
                    <a:pt x="7515" y="2803"/>
                  </a:lnTo>
                  <a:lnTo>
                    <a:pt x="7561" y="2883"/>
                  </a:lnTo>
                  <a:lnTo>
                    <a:pt x="7756" y="3221"/>
                  </a:lnTo>
                  <a:lnTo>
                    <a:pt x="7919" y="3128"/>
                  </a:lnTo>
                  <a:lnTo>
                    <a:pt x="7919" y="2706"/>
                  </a:lnTo>
                  <a:lnTo>
                    <a:pt x="7844" y="2575"/>
                  </a:lnTo>
                  <a:lnTo>
                    <a:pt x="7128" y="2575"/>
                  </a:lnTo>
                  <a:lnTo>
                    <a:pt x="7128" y="2214"/>
                  </a:lnTo>
                  <a:lnTo>
                    <a:pt x="6975" y="2480"/>
                  </a:lnTo>
                  <a:lnTo>
                    <a:pt x="6975" y="2480"/>
                  </a:lnTo>
                  <a:lnTo>
                    <a:pt x="6822" y="2214"/>
                  </a:lnTo>
                  <a:lnTo>
                    <a:pt x="6822" y="2575"/>
                  </a:lnTo>
                  <a:lnTo>
                    <a:pt x="6106" y="2575"/>
                  </a:lnTo>
                  <a:lnTo>
                    <a:pt x="6031" y="2706"/>
                  </a:lnTo>
                  <a:lnTo>
                    <a:pt x="6031" y="3128"/>
                  </a:lnTo>
                  <a:lnTo>
                    <a:pt x="6195" y="3221"/>
                  </a:lnTo>
                  <a:lnTo>
                    <a:pt x="6389" y="2883"/>
                  </a:lnTo>
                  <a:lnTo>
                    <a:pt x="6435" y="2803"/>
                  </a:lnTo>
                  <a:lnTo>
                    <a:pt x="6975" y="2803"/>
                  </a:lnTo>
                  <a:close/>
                  <a:moveTo>
                    <a:pt x="6975" y="225"/>
                  </a:moveTo>
                  <a:lnTo>
                    <a:pt x="6975" y="225"/>
                  </a:lnTo>
                  <a:lnTo>
                    <a:pt x="7192" y="225"/>
                  </a:lnTo>
                  <a:lnTo>
                    <a:pt x="7238" y="30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425"/>
                  </a:lnTo>
                  <a:lnTo>
                    <a:pt x="7307" y="589"/>
                  </a:lnTo>
                  <a:lnTo>
                    <a:pt x="7307" y="1596"/>
                  </a:lnTo>
                  <a:lnTo>
                    <a:pt x="7490" y="1596"/>
                  </a:lnTo>
                  <a:lnTo>
                    <a:pt x="7490" y="580"/>
                  </a:lnTo>
                  <a:lnTo>
                    <a:pt x="7240" y="145"/>
                  </a:lnTo>
                  <a:lnTo>
                    <a:pt x="6975" y="145"/>
                  </a:lnTo>
                  <a:lnTo>
                    <a:pt x="6710" y="145"/>
                  </a:lnTo>
                  <a:lnTo>
                    <a:pt x="6460" y="580"/>
                  </a:lnTo>
                  <a:lnTo>
                    <a:pt x="6460" y="1596"/>
                  </a:lnTo>
                  <a:lnTo>
                    <a:pt x="6643" y="1596"/>
                  </a:lnTo>
                  <a:lnTo>
                    <a:pt x="6643" y="589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643" y="425"/>
                  </a:lnTo>
                  <a:lnTo>
                    <a:pt x="6712" y="305"/>
                  </a:lnTo>
                  <a:lnTo>
                    <a:pt x="6758" y="225"/>
                  </a:lnTo>
                  <a:lnTo>
                    <a:pt x="6975" y="225"/>
                  </a:lnTo>
                  <a:close/>
                  <a:moveTo>
                    <a:pt x="6975" y="1596"/>
                  </a:moveTo>
                  <a:lnTo>
                    <a:pt x="6975" y="1596"/>
                  </a:lnTo>
                  <a:lnTo>
                    <a:pt x="7227" y="1596"/>
                  </a:lnTo>
                  <a:lnTo>
                    <a:pt x="7227" y="450"/>
                  </a:lnTo>
                  <a:lnTo>
                    <a:pt x="7144" y="305"/>
                  </a:lnTo>
                  <a:lnTo>
                    <a:pt x="6975" y="305"/>
                  </a:lnTo>
                  <a:lnTo>
                    <a:pt x="6975" y="305"/>
                  </a:lnTo>
                  <a:lnTo>
                    <a:pt x="6806" y="305"/>
                  </a:lnTo>
                  <a:lnTo>
                    <a:pt x="6723" y="450"/>
                  </a:lnTo>
                  <a:lnTo>
                    <a:pt x="6723" y="1596"/>
                  </a:lnTo>
                  <a:lnTo>
                    <a:pt x="6975" y="1596"/>
                  </a:lnTo>
                  <a:close/>
                  <a:moveTo>
                    <a:pt x="7570" y="627"/>
                  </a:moveTo>
                  <a:lnTo>
                    <a:pt x="7570" y="627"/>
                  </a:lnTo>
                  <a:lnTo>
                    <a:pt x="7570" y="1676"/>
                  </a:lnTo>
                  <a:lnTo>
                    <a:pt x="6975" y="1676"/>
                  </a:lnTo>
                  <a:lnTo>
                    <a:pt x="6380" y="1676"/>
                  </a:lnTo>
                  <a:lnTo>
                    <a:pt x="6380" y="627"/>
                  </a:lnTo>
                  <a:lnTo>
                    <a:pt x="6380" y="627"/>
                  </a:lnTo>
                  <a:lnTo>
                    <a:pt x="6380" y="555"/>
                  </a:lnTo>
                  <a:lnTo>
                    <a:pt x="6616" y="145"/>
                  </a:lnTo>
                  <a:lnTo>
                    <a:pt x="6662" y="66"/>
                  </a:lnTo>
                  <a:lnTo>
                    <a:pt x="6975" y="66"/>
                  </a:lnTo>
                  <a:lnTo>
                    <a:pt x="7288" y="66"/>
                  </a:lnTo>
                  <a:lnTo>
                    <a:pt x="7334" y="145"/>
                  </a:lnTo>
                  <a:lnTo>
                    <a:pt x="7570" y="555"/>
                  </a:lnTo>
                  <a:lnTo>
                    <a:pt x="7570" y="627"/>
                  </a:lnTo>
                  <a:close/>
                  <a:moveTo>
                    <a:pt x="19877" y="1256"/>
                  </a:moveTo>
                  <a:lnTo>
                    <a:pt x="19877" y="1256"/>
                  </a:lnTo>
                  <a:lnTo>
                    <a:pt x="19681" y="1597"/>
                  </a:lnTo>
                  <a:lnTo>
                    <a:pt x="19260" y="1597"/>
                  </a:lnTo>
                  <a:lnTo>
                    <a:pt x="19260" y="1256"/>
                  </a:lnTo>
                  <a:lnTo>
                    <a:pt x="19877" y="1256"/>
                  </a:lnTo>
                  <a:close/>
                  <a:moveTo>
                    <a:pt x="21875" y="2495"/>
                  </a:moveTo>
                  <a:lnTo>
                    <a:pt x="21875" y="2495"/>
                  </a:lnTo>
                  <a:lnTo>
                    <a:pt x="22071" y="2155"/>
                  </a:lnTo>
                  <a:lnTo>
                    <a:pt x="22492" y="2155"/>
                  </a:lnTo>
                  <a:lnTo>
                    <a:pt x="22492" y="2495"/>
                  </a:lnTo>
                  <a:lnTo>
                    <a:pt x="21875" y="2495"/>
                  </a:lnTo>
                  <a:close/>
                  <a:moveTo>
                    <a:pt x="21824" y="4175"/>
                  </a:moveTo>
                  <a:lnTo>
                    <a:pt x="21824" y="4175"/>
                  </a:lnTo>
                  <a:lnTo>
                    <a:pt x="21824" y="3595"/>
                  </a:lnTo>
                  <a:lnTo>
                    <a:pt x="21966" y="3348"/>
                  </a:lnTo>
                  <a:lnTo>
                    <a:pt x="21966" y="4175"/>
                  </a:lnTo>
                  <a:lnTo>
                    <a:pt x="21824" y="4175"/>
                  </a:lnTo>
                  <a:close/>
                  <a:moveTo>
                    <a:pt x="21621" y="3381"/>
                  </a:moveTo>
                  <a:lnTo>
                    <a:pt x="21621" y="3381"/>
                  </a:lnTo>
                  <a:lnTo>
                    <a:pt x="21795" y="3481"/>
                  </a:lnTo>
                  <a:lnTo>
                    <a:pt x="21744" y="3570"/>
                  </a:lnTo>
                  <a:lnTo>
                    <a:pt x="21744" y="3734"/>
                  </a:lnTo>
                  <a:lnTo>
                    <a:pt x="21744" y="3935"/>
                  </a:lnTo>
                  <a:lnTo>
                    <a:pt x="21130" y="3935"/>
                  </a:lnTo>
                  <a:lnTo>
                    <a:pt x="21315" y="3613"/>
                  </a:lnTo>
                  <a:lnTo>
                    <a:pt x="21621" y="3613"/>
                  </a:lnTo>
                  <a:lnTo>
                    <a:pt x="21621" y="3381"/>
                  </a:lnTo>
                  <a:close/>
                  <a:moveTo>
                    <a:pt x="21541" y="3188"/>
                  </a:moveTo>
                  <a:lnTo>
                    <a:pt x="21541" y="3188"/>
                  </a:lnTo>
                  <a:lnTo>
                    <a:pt x="21541" y="3294"/>
                  </a:lnTo>
                  <a:lnTo>
                    <a:pt x="20937" y="3294"/>
                  </a:lnTo>
                  <a:lnTo>
                    <a:pt x="20891" y="3374"/>
                  </a:lnTo>
                  <a:lnTo>
                    <a:pt x="20792" y="3547"/>
                  </a:lnTo>
                  <a:lnTo>
                    <a:pt x="20693" y="3547"/>
                  </a:lnTo>
                  <a:cubicBezTo>
                    <a:pt x="20963" y="3078"/>
                    <a:pt x="20615" y="3682"/>
                    <a:pt x="20900" y="3188"/>
                  </a:cubicBezTo>
                  <a:lnTo>
                    <a:pt x="21541" y="3188"/>
                  </a:lnTo>
                  <a:close/>
                  <a:moveTo>
                    <a:pt x="21461" y="2732"/>
                  </a:moveTo>
                  <a:lnTo>
                    <a:pt x="21461" y="2732"/>
                  </a:lnTo>
                  <a:lnTo>
                    <a:pt x="21541" y="2732"/>
                  </a:lnTo>
                  <a:lnTo>
                    <a:pt x="21541" y="3108"/>
                  </a:lnTo>
                  <a:lnTo>
                    <a:pt x="20851" y="3108"/>
                  </a:lnTo>
                  <a:lnTo>
                    <a:pt x="20599" y="3547"/>
                  </a:lnTo>
                  <a:lnTo>
                    <a:pt x="20170" y="3547"/>
                  </a:lnTo>
                  <a:lnTo>
                    <a:pt x="20469" y="3028"/>
                  </a:lnTo>
                  <a:lnTo>
                    <a:pt x="21461" y="3028"/>
                  </a:lnTo>
                  <a:lnTo>
                    <a:pt x="21461" y="2732"/>
                  </a:lnTo>
                  <a:close/>
                  <a:moveTo>
                    <a:pt x="21621" y="2573"/>
                  </a:moveTo>
                  <a:lnTo>
                    <a:pt x="21621" y="2573"/>
                  </a:lnTo>
                  <a:lnTo>
                    <a:pt x="21701" y="2573"/>
                  </a:lnTo>
                  <a:lnTo>
                    <a:pt x="21701" y="3176"/>
                  </a:lnTo>
                  <a:lnTo>
                    <a:pt x="21781" y="3222"/>
                  </a:lnTo>
                  <a:lnTo>
                    <a:pt x="21904" y="3292"/>
                  </a:lnTo>
                  <a:lnTo>
                    <a:pt x="21836" y="3410"/>
                  </a:lnTo>
                  <a:lnTo>
                    <a:pt x="21621" y="3287"/>
                  </a:lnTo>
                  <a:lnTo>
                    <a:pt x="21621" y="2653"/>
                  </a:lnTo>
                  <a:lnTo>
                    <a:pt x="21621" y="2573"/>
                  </a:lnTo>
                  <a:close/>
                  <a:moveTo>
                    <a:pt x="20433" y="2653"/>
                  </a:moveTo>
                  <a:lnTo>
                    <a:pt x="20433" y="2653"/>
                  </a:lnTo>
                  <a:lnTo>
                    <a:pt x="20479" y="2573"/>
                  </a:lnTo>
                  <a:lnTo>
                    <a:pt x="21541" y="2573"/>
                  </a:lnTo>
                  <a:lnTo>
                    <a:pt x="21541" y="2653"/>
                  </a:lnTo>
                  <a:lnTo>
                    <a:pt x="20433" y="2653"/>
                  </a:lnTo>
                  <a:close/>
                  <a:moveTo>
                    <a:pt x="18963" y="1598"/>
                  </a:moveTo>
                  <a:lnTo>
                    <a:pt x="18963" y="1598"/>
                  </a:lnTo>
                  <a:lnTo>
                    <a:pt x="18963" y="1309"/>
                  </a:lnTo>
                  <a:lnTo>
                    <a:pt x="19212" y="1757"/>
                  </a:lnTo>
                  <a:lnTo>
                    <a:pt x="19258" y="1836"/>
                  </a:lnTo>
                  <a:lnTo>
                    <a:pt x="19862" y="1836"/>
                  </a:lnTo>
                  <a:lnTo>
                    <a:pt x="19862" y="3044"/>
                  </a:lnTo>
                  <a:lnTo>
                    <a:pt x="19782" y="3183"/>
                  </a:lnTo>
                  <a:lnTo>
                    <a:pt x="19782" y="1916"/>
                  </a:lnTo>
                  <a:lnTo>
                    <a:pt x="19146" y="1916"/>
                  </a:lnTo>
                  <a:lnTo>
                    <a:pt x="18963" y="1598"/>
                  </a:lnTo>
                  <a:close/>
                  <a:moveTo>
                    <a:pt x="20211" y="564"/>
                  </a:moveTo>
                  <a:lnTo>
                    <a:pt x="20211" y="564"/>
                  </a:lnTo>
                  <a:lnTo>
                    <a:pt x="20211" y="458"/>
                  </a:lnTo>
                  <a:lnTo>
                    <a:pt x="20815" y="458"/>
                  </a:lnTo>
                  <a:lnTo>
                    <a:pt x="20861" y="378"/>
                  </a:lnTo>
                  <a:lnTo>
                    <a:pt x="20961" y="204"/>
                  </a:lnTo>
                  <a:lnTo>
                    <a:pt x="21060" y="204"/>
                  </a:lnTo>
                  <a:cubicBezTo>
                    <a:pt x="20789" y="674"/>
                    <a:pt x="21137" y="69"/>
                    <a:pt x="20853" y="564"/>
                  </a:cubicBezTo>
                  <a:lnTo>
                    <a:pt x="20211" y="564"/>
                  </a:lnTo>
                  <a:close/>
                  <a:moveTo>
                    <a:pt x="20291" y="1019"/>
                  </a:moveTo>
                  <a:lnTo>
                    <a:pt x="20291" y="1019"/>
                  </a:lnTo>
                  <a:lnTo>
                    <a:pt x="20211" y="1019"/>
                  </a:lnTo>
                  <a:lnTo>
                    <a:pt x="20211" y="644"/>
                  </a:lnTo>
                  <a:lnTo>
                    <a:pt x="20901" y="644"/>
                  </a:lnTo>
                  <a:lnTo>
                    <a:pt x="21154" y="204"/>
                  </a:lnTo>
                  <a:lnTo>
                    <a:pt x="21583" y="204"/>
                  </a:lnTo>
                  <a:lnTo>
                    <a:pt x="21284" y="724"/>
                  </a:lnTo>
                  <a:lnTo>
                    <a:pt x="20291" y="724"/>
                  </a:lnTo>
                  <a:lnTo>
                    <a:pt x="20291" y="1019"/>
                  </a:lnTo>
                  <a:close/>
                  <a:moveTo>
                    <a:pt x="20131" y="1179"/>
                  </a:moveTo>
                  <a:lnTo>
                    <a:pt x="20131" y="1179"/>
                  </a:lnTo>
                  <a:lnTo>
                    <a:pt x="20051" y="1179"/>
                  </a:lnTo>
                  <a:lnTo>
                    <a:pt x="20051" y="576"/>
                  </a:lnTo>
                  <a:lnTo>
                    <a:pt x="19971" y="530"/>
                  </a:lnTo>
                  <a:lnTo>
                    <a:pt x="19848" y="460"/>
                  </a:lnTo>
                  <a:lnTo>
                    <a:pt x="19917" y="341"/>
                  </a:lnTo>
                  <a:lnTo>
                    <a:pt x="20131" y="464"/>
                  </a:lnTo>
                  <a:lnTo>
                    <a:pt x="20131" y="1099"/>
                  </a:lnTo>
                  <a:lnTo>
                    <a:pt x="20131" y="1099"/>
                  </a:lnTo>
                  <a:lnTo>
                    <a:pt x="20131" y="1179"/>
                  </a:lnTo>
                  <a:close/>
                  <a:moveTo>
                    <a:pt x="19808" y="530"/>
                  </a:moveTo>
                  <a:lnTo>
                    <a:pt x="19808" y="530"/>
                  </a:lnTo>
                  <a:lnTo>
                    <a:pt x="19971" y="624"/>
                  </a:lnTo>
                  <a:lnTo>
                    <a:pt x="19971" y="1046"/>
                  </a:lnTo>
                  <a:lnTo>
                    <a:pt x="19896" y="1177"/>
                  </a:lnTo>
                  <a:lnTo>
                    <a:pt x="19180" y="1177"/>
                  </a:lnTo>
                  <a:lnTo>
                    <a:pt x="19180" y="1538"/>
                  </a:lnTo>
                  <a:lnTo>
                    <a:pt x="18963" y="1161"/>
                  </a:lnTo>
                  <a:lnTo>
                    <a:pt x="18963" y="948"/>
                  </a:lnTo>
                  <a:lnTo>
                    <a:pt x="19567" y="948"/>
                  </a:lnTo>
                  <a:lnTo>
                    <a:pt x="19613" y="868"/>
                  </a:lnTo>
                  <a:lnTo>
                    <a:pt x="19808" y="530"/>
                  </a:lnTo>
                  <a:close/>
                  <a:moveTo>
                    <a:pt x="21206" y="1578"/>
                  </a:moveTo>
                  <a:lnTo>
                    <a:pt x="21206" y="1578"/>
                  </a:lnTo>
                  <a:lnTo>
                    <a:pt x="21541" y="1578"/>
                  </a:lnTo>
                  <a:lnTo>
                    <a:pt x="21541" y="2493"/>
                  </a:lnTo>
                  <a:lnTo>
                    <a:pt x="20525" y="2493"/>
                  </a:lnTo>
                  <a:lnTo>
                    <a:pt x="20571" y="2413"/>
                  </a:lnTo>
                  <a:lnTo>
                    <a:pt x="21206" y="2413"/>
                  </a:lnTo>
                  <a:lnTo>
                    <a:pt x="21206" y="1578"/>
                  </a:lnTo>
                  <a:close/>
                  <a:moveTo>
                    <a:pt x="21047" y="1662"/>
                  </a:moveTo>
                  <a:lnTo>
                    <a:pt x="21047" y="1662"/>
                  </a:lnTo>
                  <a:lnTo>
                    <a:pt x="21095" y="1578"/>
                  </a:lnTo>
                  <a:lnTo>
                    <a:pt x="21127" y="1578"/>
                  </a:lnTo>
                  <a:lnTo>
                    <a:pt x="21127" y="2333"/>
                  </a:lnTo>
                  <a:lnTo>
                    <a:pt x="20523" y="2333"/>
                  </a:lnTo>
                  <a:lnTo>
                    <a:pt x="20477" y="2413"/>
                  </a:lnTo>
                  <a:lnTo>
                    <a:pt x="20102" y="3064"/>
                  </a:lnTo>
                  <a:lnTo>
                    <a:pt x="20102" y="2254"/>
                  </a:lnTo>
                  <a:lnTo>
                    <a:pt x="20706" y="2254"/>
                  </a:lnTo>
                  <a:lnTo>
                    <a:pt x="20752" y="2174"/>
                  </a:lnTo>
                  <a:lnTo>
                    <a:pt x="21047" y="1662"/>
                  </a:lnTo>
                  <a:close/>
                  <a:moveTo>
                    <a:pt x="22492" y="2075"/>
                  </a:moveTo>
                  <a:lnTo>
                    <a:pt x="22492" y="2075"/>
                  </a:lnTo>
                  <a:lnTo>
                    <a:pt x="22446" y="1995"/>
                  </a:lnTo>
                  <a:lnTo>
                    <a:pt x="21810" y="1995"/>
                  </a:lnTo>
                  <a:lnTo>
                    <a:pt x="21810" y="1578"/>
                  </a:lnTo>
                  <a:lnTo>
                    <a:pt x="21730" y="1578"/>
                  </a:lnTo>
                  <a:lnTo>
                    <a:pt x="21621" y="1578"/>
                  </a:lnTo>
                  <a:lnTo>
                    <a:pt x="21621" y="2493"/>
                  </a:lnTo>
                  <a:lnTo>
                    <a:pt x="21781" y="2493"/>
                  </a:lnTo>
                  <a:lnTo>
                    <a:pt x="21781" y="2495"/>
                  </a:lnTo>
                  <a:lnTo>
                    <a:pt x="22023" y="2075"/>
                  </a:lnTo>
                  <a:lnTo>
                    <a:pt x="22492" y="2075"/>
                  </a:lnTo>
                  <a:close/>
                  <a:moveTo>
                    <a:pt x="20626" y="2174"/>
                  </a:moveTo>
                  <a:lnTo>
                    <a:pt x="20626" y="2174"/>
                  </a:lnTo>
                  <a:lnTo>
                    <a:pt x="20626" y="1418"/>
                  </a:lnTo>
                  <a:lnTo>
                    <a:pt x="21230" y="1418"/>
                  </a:lnTo>
                  <a:lnTo>
                    <a:pt x="21276" y="1338"/>
                  </a:lnTo>
                  <a:lnTo>
                    <a:pt x="21651" y="687"/>
                  </a:lnTo>
                  <a:lnTo>
                    <a:pt x="21651" y="1498"/>
                  </a:lnTo>
                  <a:lnTo>
                    <a:pt x="21597" y="1498"/>
                  </a:lnTo>
                  <a:lnTo>
                    <a:pt x="21047" y="1498"/>
                  </a:lnTo>
                  <a:lnTo>
                    <a:pt x="21001" y="1578"/>
                  </a:lnTo>
                  <a:lnTo>
                    <a:pt x="20706" y="2090"/>
                  </a:lnTo>
                  <a:lnTo>
                    <a:pt x="20657" y="2174"/>
                  </a:lnTo>
                  <a:lnTo>
                    <a:pt x="20626" y="2174"/>
                  </a:lnTo>
                  <a:close/>
                  <a:moveTo>
                    <a:pt x="21227" y="1259"/>
                  </a:moveTo>
                  <a:lnTo>
                    <a:pt x="21227" y="1259"/>
                  </a:lnTo>
                  <a:lnTo>
                    <a:pt x="21181" y="1338"/>
                  </a:lnTo>
                  <a:lnTo>
                    <a:pt x="20546" y="1338"/>
                  </a:lnTo>
                  <a:lnTo>
                    <a:pt x="20546" y="2174"/>
                  </a:lnTo>
                  <a:lnTo>
                    <a:pt x="20211" y="2174"/>
                  </a:lnTo>
                  <a:lnTo>
                    <a:pt x="20211" y="1259"/>
                  </a:lnTo>
                  <a:lnTo>
                    <a:pt x="21227" y="1259"/>
                  </a:lnTo>
                  <a:close/>
                  <a:moveTo>
                    <a:pt x="21319" y="1099"/>
                  </a:moveTo>
                  <a:lnTo>
                    <a:pt x="21319" y="1099"/>
                  </a:lnTo>
                  <a:lnTo>
                    <a:pt x="21273" y="1179"/>
                  </a:lnTo>
                  <a:lnTo>
                    <a:pt x="20211" y="1179"/>
                  </a:lnTo>
                  <a:lnTo>
                    <a:pt x="20211" y="1099"/>
                  </a:lnTo>
                  <a:lnTo>
                    <a:pt x="21319" y="1099"/>
                  </a:lnTo>
                  <a:close/>
                  <a:moveTo>
                    <a:pt x="17698" y="1256"/>
                  </a:moveTo>
                  <a:lnTo>
                    <a:pt x="17698" y="1256"/>
                  </a:lnTo>
                  <a:lnTo>
                    <a:pt x="17894" y="1597"/>
                  </a:lnTo>
                  <a:lnTo>
                    <a:pt x="18315" y="1597"/>
                  </a:lnTo>
                  <a:lnTo>
                    <a:pt x="18315" y="1256"/>
                  </a:lnTo>
                  <a:lnTo>
                    <a:pt x="17698" y="1256"/>
                  </a:lnTo>
                  <a:close/>
                  <a:moveTo>
                    <a:pt x="15700" y="2495"/>
                  </a:moveTo>
                  <a:lnTo>
                    <a:pt x="15700" y="2495"/>
                  </a:lnTo>
                  <a:lnTo>
                    <a:pt x="15504" y="2155"/>
                  </a:lnTo>
                  <a:lnTo>
                    <a:pt x="15083" y="2155"/>
                  </a:lnTo>
                  <a:lnTo>
                    <a:pt x="15083" y="2495"/>
                  </a:lnTo>
                  <a:lnTo>
                    <a:pt x="15700" y="2495"/>
                  </a:lnTo>
                  <a:close/>
                  <a:moveTo>
                    <a:pt x="15752" y="4175"/>
                  </a:moveTo>
                  <a:lnTo>
                    <a:pt x="15752" y="4175"/>
                  </a:lnTo>
                  <a:lnTo>
                    <a:pt x="15752" y="3595"/>
                  </a:lnTo>
                  <a:lnTo>
                    <a:pt x="15609" y="3348"/>
                  </a:lnTo>
                  <a:lnTo>
                    <a:pt x="15609" y="4175"/>
                  </a:lnTo>
                  <a:lnTo>
                    <a:pt x="15752" y="4175"/>
                  </a:lnTo>
                  <a:close/>
                  <a:moveTo>
                    <a:pt x="15954" y="3381"/>
                  </a:moveTo>
                  <a:lnTo>
                    <a:pt x="15954" y="3381"/>
                  </a:lnTo>
                  <a:lnTo>
                    <a:pt x="15954" y="3381"/>
                  </a:lnTo>
                  <a:lnTo>
                    <a:pt x="15780" y="3481"/>
                  </a:lnTo>
                  <a:lnTo>
                    <a:pt x="15832" y="3570"/>
                  </a:lnTo>
                  <a:lnTo>
                    <a:pt x="15832" y="3734"/>
                  </a:lnTo>
                  <a:lnTo>
                    <a:pt x="15832" y="3935"/>
                  </a:lnTo>
                  <a:lnTo>
                    <a:pt x="16446" y="3935"/>
                  </a:lnTo>
                  <a:lnTo>
                    <a:pt x="16260" y="3613"/>
                  </a:lnTo>
                  <a:lnTo>
                    <a:pt x="15954" y="3613"/>
                  </a:lnTo>
                  <a:lnTo>
                    <a:pt x="15954" y="3381"/>
                  </a:lnTo>
                  <a:close/>
                  <a:moveTo>
                    <a:pt x="16034" y="3188"/>
                  </a:moveTo>
                  <a:lnTo>
                    <a:pt x="16034" y="3188"/>
                  </a:lnTo>
                  <a:lnTo>
                    <a:pt x="16034" y="3294"/>
                  </a:lnTo>
                  <a:lnTo>
                    <a:pt x="16638" y="3294"/>
                  </a:lnTo>
                  <a:lnTo>
                    <a:pt x="16684" y="3374"/>
                  </a:lnTo>
                  <a:lnTo>
                    <a:pt x="16784" y="3547"/>
                  </a:lnTo>
                  <a:lnTo>
                    <a:pt x="16882" y="3547"/>
                  </a:lnTo>
                  <a:cubicBezTo>
                    <a:pt x="16612" y="3078"/>
                    <a:pt x="16960" y="3682"/>
                    <a:pt x="16675" y="3188"/>
                  </a:cubicBezTo>
                  <a:lnTo>
                    <a:pt x="16034" y="3188"/>
                  </a:lnTo>
                  <a:close/>
                  <a:moveTo>
                    <a:pt x="16114" y="2732"/>
                  </a:moveTo>
                  <a:lnTo>
                    <a:pt x="16114" y="2732"/>
                  </a:lnTo>
                  <a:lnTo>
                    <a:pt x="16034" y="2732"/>
                  </a:lnTo>
                  <a:lnTo>
                    <a:pt x="16034" y="3108"/>
                  </a:lnTo>
                  <a:lnTo>
                    <a:pt x="16724" y="3108"/>
                  </a:lnTo>
                  <a:lnTo>
                    <a:pt x="16977" y="3547"/>
                  </a:lnTo>
                  <a:lnTo>
                    <a:pt x="17405" y="3547"/>
                  </a:lnTo>
                  <a:lnTo>
                    <a:pt x="17107" y="3028"/>
                  </a:lnTo>
                  <a:lnTo>
                    <a:pt x="16114" y="3028"/>
                  </a:lnTo>
                  <a:lnTo>
                    <a:pt x="16114" y="2732"/>
                  </a:lnTo>
                  <a:close/>
                  <a:moveTo>
                    <a:pt x="15954" y="2573"/>
                  </a:moveTo>
                  <a:lnTo>
                    <a:pt x="15954" y="2573"/>
                  </a:lnTo>
                  <a:lnTo>
                    <a:pt x="15874" y="2573"/>
                  </a:lnTo>
                  <a:lnTo>
                    <a:pt x="15874" y="3176"/>
                  </a:lnTo>
                  <a:lnTo>
                    <a:pt x="15794" y="3222"/>
                  </a:lnTo>
                  <a:lnTo>
                    <a:pt x="15671" y="3292"/>
                  </a:lnTo>
                  <a:lnTo>
                    <a:pt x="15739" y="3410"/>
                  </a:lnTo>
                  <a:lnTo>
                    <a:pt x="15954" y="3287"/>
                  </a:lnTo>
                  <a:lnTo>
                    <a:pt x="15954" y="2653"/>
                  </a:lnTo>
                  <a:lnTo>
                    <a:pt x="15954" y="2573"/>
                  </a:lnTo>
                  <a:close/>
                  <a:moveTo>
                    <a:pt x="18828" y="3287"/>
                  </a:moveTo>
                  <a:lnTo>
                    <a:pt x="18828" y="3287"/>
                  </a:lnTo>
                  <a:lnTo>
                    <a:pt x="18748" y="3287"/>
                  </a:lnTo>
                  <a:lnTo>
                    <a:pt x="18602" y="3287"/>
                  </a:lnTo>
                  <a:lnTo>
                    <a:pt x="18456" y="3033"/>
                  </a:lnTo>
                  <a:lnTo>
                    <a:pt x="18456" y="2287"/>
                  </a:lnTo>
                  <a:lnTo>
                    <a:pt x="18748" y="2287"/>
                  </a:lnTo>
                  <a:lnTo>
                    <a:pt x="18828" y="2287"/>
                  </a:lnTo>
                  <a:lnTo>
                    <a:pt x="19119" y="2287"/>
                  </a:lnTo>
                  <a:lnTo>
                    <a:pt x="19119" y="3033"/>
                  </a:lnTo>
                  <a:lnTo>
                    <a:pt x="18973" y="3287"/>
                  </a:lnTo>
                  <a:lnTo>
                    <a:pt x="18828" y="3287"/>
                  </a:lnTo>
                  <a:close/>
                  <a:moveTo>
                    <a:pt x="18828" y="2207"/>
                  </a:moveTo>
                  <a:lnTo>
                    <a:pt x="18828" y="2207"/>
                  </a:lnTo>
                  <a:lnTo>
                    <a:pt x="18376" y="2207"/>
                  </a:lnTo>
                  <a:lnTo>
                    <a:pt x="18376" y="3051"/>
                  </a:lnTo>
                  <a:lnTo>
                    <a:pt x="18376" y="3057"/>
                  </a:lnTo>
                  <a:lnTo>
                    <a:pt x="18554" y="3367"/>
                  </a:lnTo>
                  <a:lnTo>
                    <a:pt x="18748" y="3367"/>
                  </a:lnTo>
                  <a:lnTo>
                    <a:pt x="18828" y="3367"/>
                  </a:lnTo>
                  <a:lnTo>
                    <a:pt x="19021" y="3367"/>
                  </a:lnTo>
                  <a:lnTo>
                    <a:pt x="19199" y="3057"/>
                  </a:lnTo>
                  <a:lnTo>
                    <a:pt x="19199" y="3051"/>
                  </a:lnTo>
                  <a:lnTo>
                    <a:pt x="19199" y="2207"/>
                  </a:lnTo>
                  <a:lnTo>
                    <a:pt x="18828" y="2207"/>
                  </a:lnTo>
                  <a:close/>
                  <a:moveTo>
                    <a:pt x="18216" y="2156"/>
                  </a:moveTo>
                  <a:lnTo>
                    <a:pt x="18216" y="2156"/>
                  </a:lnTo>
                  <a:lnTo>
                    <a:pt x="18033" y="2156"/>
                  </a:lnTo>
                  <a:lnTo>
                    <a:pt x="18033" y="3172"/>
                  </a:lnTo>
                  <a:lnTo>
                    <a:pt x="18283" y="3606"/>
                  </a:lnTo>
                  <a:lnTo>
                    <a:pt x="18748" y="3606"/>
                  </a:lnTo>
                  <a:lnTo>
                    <a:pt x="18828" y="3606"/>
                  </a:lnTo>
                  <a:lnTo>
                    <a:pt x="19292" y="3606"/>
                  </a:lnTo>
                  <a:lnTo>
                    <a:pt x="19542" y="3172"/>
                  </a:lnTo>
                  <a:lnTo>
                    <a:pt x="19542" y="2156"/>
                  </a:lnTo>
                  <a:lnTo>
                    <a:pt x="19359" y="2156"/>
                  </a:lnTo>
                  <a:lnTo>
                    <a:pt x="19359" y="3163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359" y="3327"/>
                  </a:lnTo>
                  <a:lnTo>
                    <a:pt x="19290" y="3447"/>
                  </a:lnTo>
                  <a:lnTo>
                    <a:pt x="19244" y="3526"/>
                  </a:lnTo>
                  <a:lnTo>
                    <a:pt x="18828" y="3526"/>
                  </a:lnTo>
                  <a:lnTo>
                    <a:pt x="18748" y="3526"/>
                  </a:lnTo>
                  <a:lnTo>
                    <a:pt x="18331" y="3526"/>
                  </a:lnTo>
                  <a:lnTo>
                    <a:pt x="18285" y="344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327"/>
                  </a:lnTo>
                  <a:lnTo>
                    <a:pt x="18216" y="3163"/>
                  </a:lnTo>
                  <a:lnTo>
                    <a:pt x="18216" y="2156"/>
                  </a:lnTo>
                  <a:close/>
                  <a:moveTo>
                    <a:pt x="18748" y="2156"/>
                  </a:moveTo>
                  <a:lnTo>
                    <a:pt x="18748" y="2156"/>
                  </a:lnTo>
                  <a:lnTo>
                    <a:pt x="18296" y="2156"/>
                  </a:lnTo>
                  <a:lnTo>
                    <a:pt x="18296" y="3302"/>
                  </a:lnTo>
                  <a:lnTo>
                    <a:pt x="18379" y="3447"/>
                  </a:lnTo>
                  <a:lnTo>
                    <a:pt x="18748" y="3447"/>
                  </a:lnTo>
                  <a:lnTo>
                    <a:pt x="19196" y="3447"/>
                  </a:lnTo>
                  <a:lnTo>
                    <a:pt x="19279" y="3302"/>
                  </a:lnTo>
                  <a:lnTo>
                    <a:pt x="19279" y="2156"/>
                  </a:lnTo>
                  <a:lnTo>
                    <a:pt x="18748" y="2156"/>
                  </a:lnTo>
                  <a:close/>
                  <a:moveTo>
                    <a:pt x="17142" y="2653"/>
                  </a:moveTo>
                  <a:lnTo>
                    <a:pt x="17142" y="2653"/>
                  </a:lnTo>
                  <a:lnTo>
                    <a:pt x="17096" y="2573"/>
                  </a:lnTo>
                  <a:lnTo>
                    <a:pt x="16034" y="2573"/>
                  </a:lnTo>
                  <a:lnTo>
                    <a:pt x="16034" y="2653"/>
                  </a:lnTo>
                  <a:lnTo>
                    <a:pt x="17142" y="2653"/>
                  </a:lnTo>
                  <a:close/>
                  <a:moveTo>
                    <a:pt x="18612" y="1598"/>
                  </a:moveTo>
                  <a:lnTo>
                    <a:pt x="18612" y="1598"/>
                  </a:lnTo>
                  <a:lnTo>
                    <a:pt x="18612" y="1309"/>
                  </a:lnTo>
                  <a:lnTo>
                    <a:pt x="18363" y="1757"/>
                  </a:lnTo>
                  <a:lnTo>
                    <a:pt x="18317" y="1836"/>
                  </a:lnTo>
                  <a:lnTo>
                    <a:pt x="17713" y="1836"/>
                  </a:lnTo>
                  <a:lnTo>
                    <a:pt x="17713" y="3044"/>
                  </a:lnTo>
                  <a:lnTo>
                    <a:pt x="17793" y="3183"/>
                  </a:lnTo>
                  <a:lnTo>
                    <a:pt x="17793" y="1916"/>
                  </a:lnTo>
                  <a:lnTo>
                    <a:pt x="18429" y="1916"/>
                  </a:lnTo>
                  <a:lnTo>
                    <a:pt x="18612" y="1598"/>
                  </a:lnTo>
                  <a:close/>
                  <a:moveTo>
                    <a:pt x="17364" y="564"/>
                  </a:moveTo>
                  <a:lnTo>
                    <a:pt x="17364" y="564"/>
                  </a:lnTo>
                  <a:lnTo>
                    <a:pt x="17364" y="458"/>
                  </a:lnTo>
                  <a:lnTo>
                    <a:pt x="16760" y="458"/>
                  </a:lnTo>
                  <a:lnTo>
                    <a:pt x="16714" y="378"/>
                  </a:lnTo>
                  <a:lnTo>
                    <a:pt x="16614" y="204"/>
                  </a:lnTo>
                  <a:lnTo>
                    <a:pt x="16516" y="204"/>
                  </a:lnTo>
                  <a:cubicBezTo>
                    <a:pt x="16786" y="674"/>
                    <a:pt x="16438" y="69"/>
                    <a:pt x="16723" y="564"/>
                  </a:cubicBezTo>
                  <a:lnTo>
                    <a:pt x="17364" y="564"/>
                  </a:lnTo>
                  <a:close/>
                  <a:moveTo>
                    <a:pt x="17284" y="1019"/>
                  </a:moveTo>
                  <a:lnTo>
                    <a:pt x="17284" y="1019"/>
                  </a:lnTo>
                  <a:lnTo>
                    <a:pt x="17364" y="1019"/>
                  </a:lnTo>
                  <a:lnTo>
                    <a:pt x="17364" y="644"/>
                  </a:lnTo>
                  <a:lnTo>
                    <a:pt x="16674" y="644"/>
                  </a:lnTo>
                  <a:lnTo>
                    <a:pt x="16421" y="204"/>
                  </a:lnTo>
                  <a:lnTo>
                    <a:pt x="15993" y="204"/>
                  </a:lnTo>
                  <a:lnTo>
                    <a:pt x="16292" y="724"/>
                  </a:lnTo>
                  <a:lnTo>
                    <a:pt x="17284" y="724"/>
                  </a:lnTo>
                  <a:lnTo>
                    <a:pt x="17284" y="1019"/>
                  </a:lnTo>
                  <a:close/>
                  <a:moveTo>
                    <a:pt x="17444" y="1179"/>
                  </a:moveTo>
                  <a:lnTo>
                    <a:pt x="17444" y="1179"/>
                  </a:lnTo>
                  <a:lnTo>
                    <a:pt x="17524" y="1179"/>
                  </a:lnTo>
                  <a:lnTo>
                    <a:pt x="17524" y="576"/>
                  </a:lnTo>
                  <a:lnTo>
                    <a:pt x="17604" y="530"/>
                  </a:lnTo>
                  <a:lnTo>
                    <a:pt x="17727" y="460"/>
                  </a:lnTo>
                  <a:lnTo>
                    <a:pt x="17659" y="341"/>
                  </a:lnTo>
                  <a:lnTo>
                    <a:pt x="17444" y="464"/>
                  </a:lnTo>
                  <a:lnTo>
                    <a:pt x="17444" y="1099"/>
                  </a:lnTo>
                  <a:lnTo>
                    <a:pt x="17444" y="1179"/>
                  </a:lnTo>
                  <a:close/>
                  <a:moveTo>
                    <a:pt x="17767" y="530"/>
                  </a:moveTo>
                  <a:lnTo>
                    <a:pt x="17767" y="530"/>
                  </a:lnTo>
                  <a:lnTo>
                    <a:pt x="17604" y="624"/>
                  </a:lnTo>
                  <a:lnTo>
                    <a:pt x="17604" y="1046"/>
                  </a:lnTo>
                  <a:lnTo>
                    <a:pt x="17679" y="1177"/>
                  </a:lnTo>
                  <a:lnTo>
                    <a:pt x="18395" y="1177"/>
                  </a:lnTo>
                  <a:lnTo>
                    <a:pt x="18395" y="1538"/>
                  </a:lnTo>
                  <a:lnTo>
                    <a:pt x="18612" y="1161"/>
                  </a:lnTo>
                  <a:lnTo>
                    <a:pt x="18612" y="948"/>
                  </a:lnTo>
                  <a:lnTo>
                    <a:pt x="18008" y="948"/>
                  </a:lnTo>
                  <a:lnTo>
                    <a:pt x="17962" y="868"/>
                  </a:lnTo>
                  <a:lnTo>
                    <a:pt x="17767" y="530"/>
                  </a:lnTo>
                  <a:close/>
                  <a:moveTo>
                    <a:pt x="16369" y="1578"/>
                  </a:moveTo>
                  <a:lnTo>
                    <a:pt x="16369" y="1578"/>
                  </a:lnTo>
                  <a:lnTo>
                    <a:pt x="16034" y="1578"/>
                  </a:lnTo>
                  <a:lnTo>
                    <a:pt x="16034" y="2493"/>
                  </a:lnTo>
                  <a:lnTo>
                    <a:pt x="17050" y="2493"/>
                  </a:lnTo>
                  <a:lnTo>
                    <a:pt x="17004" y="2413"/>
                  </a:lnTo>
                  <a:lnTo>
                    <a:pt x="16369" y="2413"/>
                  </a:lnTo>
                  <a:lnTo>
                    <a:pt x="16369" y="1578"/>
                  </a:lnTo>
                  <a:close/>
                  <a:moveTo>
                    <a:pt x="16529" y="1662"/>
                  </a:moveTo>
                  <a:lnTo>
                    <a:pt x="16529" y="1662"/>
                  </a:lnTo>
                  <a:lnTo>
                    <a:pt x="16480" y="1578"/>
                  </a:lnTo>
                  <a:lnTo>
                    <a:pt x="16449" y="1578"/>
                  </a:lnTo>
                  <a:lnTo>
                    <a:pt x="16449" y="2333"/>
                  </a:lnTo>
                  <a:lnTo>
                    <a:pt x="17053" y="2333"/>
                  </a:lnTo>
                  <a:lnTo>
                    <a:pt x="17099" y="2413"/>
                  </a:lnTo>
                  <a:lnTo>
                    <a:pt x="17473" y="3064"/>
                  </a:lnTo>
                  <a:lnTo>
                    <a:pt x="17473" y="2254"/>
                  </a:lnTo>
                  <a:lnTo>
                    <a:pt x="16869" y="2254"/>
                  </a:lnTo>
                  <a:lnTo>
                    <a:pt x="16823" y="2174"/>
                  </a:lnTo>
                  <a:lnTo>
                    <a:pt x="16529" y="1662"/>
                  </a:lnTo>
                  <a:close/>
                  <a:moveTo>
                    <a:pt x="15083" y="2075"/>
                  </a:moveTo>
                  <a:lnTo>
                    <a:pt x="15083" y="2075"/>
                  </a:lnTo>
                  <a:lnTo>
                    <a:pt x="15129" y="1995"/>
                  </a:lnTo>
                  <a:lnTo>
                    <a:pt x="15765" y="1995"/>
                  </a:lnTo>
                  <a:lnTo>
                    <a:pt x="15765" y="1578"/>
                  </a:lnTo>
                  <a:lnTo>
                    <a:pt x="15845" y="1578"/>
                  </a:lnTo>
                  <a:lnTo>
                    <a:pt x="15954" y="1578"/>
                  </a:lnTo>
                  <a:lnTo>
                    <a:pt x="15954" y="2493"/>
                  </a:lnTo>
                  <a:lnTo>
                    <a:pt x="15794" y="2493"/>
                  </a:lnTo>
                  <a:lnTo>
                    <a:pt x="15794" y="2495"/>
                  </a:lnTo>
                  <a:lnTo>
                    <a:pt x="15552" y="2075"/>
                  </a:lnTo>
                  <a:lnTo>
                    <a:pt x="15083" y="2075"/>
                  </a:lnTo>
                  <a:close/>
                  <a:moveTo>
                    <a:pt x="16949" y="2174"/>
                  </a:moveTo>
                  <a:lnTo>
                    <a:pt x="16949" y="2174"/>
                  </a:lnTo>
                  <a:lnTo>
                    <a:pt x="16949" y="1418"/>
                  </a:lnTo>
                  <a:lnTo>
                    <a:pt x="16345" y="1418"/>
                  </a:lnTo>
                  <a:lnTo>
                    <a:pt x="16299" y="1338"/>
                  </a:lnTo>
                  <a:lnTo>
                    <a:pt x="15925" y="687"/>
                  </a:lnTo>
                  <a:lnTo>
                    <a:pt x="15925" y="1498"/>
                  </a:lnTo>
                  <a:lnTo>
                    <a:pt x="15979" y="1498"/>
                  </a:lnTo>
                  <a:lnTo>
                    <a:pt x="16529" y="1498"/>
                  </a:lnTo>
                  <a:lnTo>
                    <a:pt x="16575" y="1578"/>
                  </a:lnTo>
                  <a:lnTo>
                    <a:pt x="16869" y="2090"/>
                  </a:lnTo>
                  <a:lnTo>
                    <a:pt x="16918" y="2174"/>
                  </a:lnTo>
                  <a:lnTo>
                    <a:pt x="16949" y="2174"/>
                  </a:lnTo>
                  <a:close/>
                  <a:moveTo>
                    <a:pt x="16348" y="1259"/>
                  </a:moveTo>
                  <a:lnTo>
                    <a:pt x="16348" y="1259"/>
                  </a:lnTo>
                  <a:lnTo>
                    <a:pt x="16394" y="1338"/>
                  </a:lnTo>
                  <a:lnTo>
                    <a:pt x="17029" y="1338"/>
                  </a:lnTo>
                  <a:lnTo>
                    <a:pt x="17029" y="2174"/>
                  </a:lnTo>
                  <a:lnTo>
                    <a:pt x="17364" y="2174"/>
                  </a:lnTo>
                  <a:lnTo>
                    <a:pt x="17364" y="1259"/>
                  </a:lnTo>
                  <a:lnTo>
                    <a:pt x="16348" y="1259"/>
                  </a:lnTo>
                  <a:close/>
                  <a:moveTo>
                    <a:pt x="16256" y="1099"/>
                  </a:moveTo>
                  <a:lnTo>
                    <a:pt x="16256" y="1099"/>
                  </a:lnTo>
                  <a:lnTo>
                    <a:pt x="16302" y="1179"/>
                  </a:lnTo>
                  <a:lnTo>
                    <a:pt x="17364" y="1179"/>
                  </a:lnTo>
                  <a:lnTo>
                    <a:pt x="17364" y="1099"/>
                  </a:lnTo>
                  <a:lnTo>
                    <a:pt x="16256" y="1099"/>
                  </a:lnTo>
                  <a:close/>
                  <a:moveTo>
                    <a:pt x="14850" y="395"/>
                  </a:moveTo>
                  <a:lnTo>
                    <a:pt x="14850" y="395"/>
                  </a:lnTo>
                  <a:lnTo>
                    <a:pt x="14850" y="395"/>
                  </a:lnTo>
                  <a:lnTo>
                    <a:pt x="15022" y="694"/>
                  </a:lnTo>
                  <a:lnTo>
                    <a:pt x="15022" y="701"/>
                  </a:lnTo>
                  <a:lnTo>
                    <a:pt x="15022" y="1545"/>
                  </a:lnTo>
                  <a:lnTo>
                    <a:pt x="14850" y="1545"/>
                  </a:lnTo>
                  <a:lnTo>
                    <a:pt x="14678" y="1545"/>
                  </a:lnTo>
                  <a:lnTo>
                    <a:pt x="14678" y="701"/>
                  </a:lnTo>
                  <a:lnTo>
                    <a:pt x="14678" y="694"/>
                  </a:lnTo>
                  <a:lnTo>
                    <a:pt x="14850" y="395"/>
                  </a:lnTo>
                  <a:close/>
                  <a:moveTo>
                    <a:pt x="14850" y="1465"/>
                  </a:moveTo>
                  <a:lnTo>
                    <a:pt x="14850" y="1465"/>
                  </a:lnTo>
                  <a:lnTo>
                    <a:pt x="14942" y="1465"/>
                  </a:lnTo>
                  <a:lnTo>
                    <a:pt x="14942" y="719"/>
                  </a:lnTo>
                  <a:lnTo>
                    <a:pt x="14850" y="559"/>
                  </a:lnTo>
                  <a:lnTo>
                    <a:pt x="14758" y="719"/>
                  </a:lnTo>
                  <a:lnTo>
                    <a:pt x="14758" y="1465"/>
                  </a:lnTo>
                  <a:lnTo>
                    <a:pt x="14850" y="1465"/>
                  </a:lnTo>
                  <a:close/>
                  <a:moveTo>
                    <a:pt x="14850" y="3763"/>
                  </a:moveTo>
                  <a:lnTo>
                    <a:pt x="14850" y="3763"/>
                  </a:lnTo>
                  <a:lnTo>
                    <a:pt x="14890" y="3763"/>
                  </a:lnTo>
                  <a:lnTo>
                    <a:pt x="14890" y="3549"/>
                  </a:lnTo>
                  <a:lnTo>
                    <a:pt x="14850" y="3480"/>
                  </a:lnTo>
                  <a:lnTo>
                    <a:pt x="14810" y="3549"/>
                  </a:lnTo>
                  <a:lnTo>
                    <a:pt x="14810" y="3763"/>
                  </a:lnTo>
                  <a:lnTo>
                    <a:pt x="14850" y="3763"/>
                  </a:lnTo>
                  <a:close/>
                  <a:moveTo>
                    <a:pt x="27752" y="1256"/>
                  </a:moveTo>
                  <a:lnTo>
                    <a:pt x="27752" y="1256"/>
                  </a:lnTo>
                  <a:lnTo>
                    <a:pt x="27556" y="1597"/>
                  </a:lnTo>
                  <a:lnTo>
                    <a:pt x="27135" y="1597"/>
                  </a:lnTo>
                  <a:lnTo>
                    <a:pt x="27135" y="1256"/>
                  </a:lnTo>
                  <a:lnTo>
                    <a:pt x="27752" y="1256"/>
                  </a:lnTo>
                  <a:close/>
                  <a:moveTo>
                    <a:pt x="29496" y="3381"/>
                  </a:moveTo>
                  <a:lnTo>
                    <a:pt x="29496" y="3381"/>
                  </a:lnTo>
                  <a:lnTo>
                    <a:pt x="29670" y="3481"/>
                  </a:lnTo>
                  <a:lnTo>
                    <a:pt x="29619" y="3570"/>
                  </a:lnTo>
                  <a:lnTo>
                    <a:pt x="29619" y="3734"/>
                  </a:lnTo>
                  <a:lnTo>
                    <a:pt x="29619" y="3935"/>
                  </a:lnTo>
                  <a:lnTo>
                    <a:pt x="29005" y="3935"/>
                  </a:lnTo>
                  <a:lnTo>
                    <a:pt x="29190" y="3613"/>
                  </a:lnTo>
                  <a:lnTo>
                    <a:pt x="29496" y="3613"/>
                  </a:lnTo>
                  <a:lnTo>
                    <a:pt x="29496" y="3381"/>
                  </a:lnTo>
                  <a:close/>
                  <a:moveTo>
                    <a:pt x="29416" y="3188"/>
                  </a:moveTo>
                  <a:lnTo>
                    <a:pt x="29416" y="3188"/>
                  </a:lnTo>
                  <a:lnTo>
                    <a:pt x="29416" y="3294"/>
                  </a:lnTo>
                  <a:lnTo>
                    <a:pt x="28812" y="3294"/>
                  </a:lnTo>
                  <a:lnTo>
                    <a:pt x="28766" y="3374"/>
                  </a:lnTo>
                  <a:lnTo>
                    <a:pt x="28667" y="3547"/>
                  </a:lnTo>
                  <a:lnTo>
                    <a:pt x="28568" y="3547"/>
                  </a:lnTo>
                  <a:cubicBezTo>
                    <a:pt x="28838" y="3078"/>
                    <a:pt x="28490" y="3682"/>
                    <a:pt x="28775" y="3188"/>
                  </a:cubicBezTo>
                  <a:lnTo>
                    <a:pt x="29416" y="3188"/>
                  </a:lnTo>
                  <a:close/>
                  <a:moveTo>
                    <a:pt x="29336" y="2732"/>
                  </a:moveTo>
                  <a:lnTo>
                    <a:pt x="29336" y="2732"/>
                  </a:lnTo>
                  <a:lnTo>
                    <a:pt x="29416" y="2732"/>
                  </a:lnTo>
                  <a:lnTo>
                    <a:pt x="29416" y="3108"/>
                  </a:lnTo>
                  <a:lnTo>
                    <a:pt x="28726" y="3108"/>
                  </a:lnTo>
                  <a:lnTo>
                    <a:pt x="28473" y="3547"/>
                  </a:lnTo>
                  <a:lnTo>
                    <a:pt x="28045" y="3547"/>
                  </a:lnTo>
                  <a:lnTo>
                    <a:pt x="28344" y="3028"/>
                  </a:lnTo>
                  <a:lnTo>
                    <a:pt x="29336" y="3028"/>
                  </a:lnTo>
                  <a:lnTo>
                    <a:pt x="29336" y="2732"/>
                  </a:lnTo>
                  <a:close/>
                  <a:moveTo>
                    <a:pt x="28308" y="2653"/>
                  </a:moveTo>
                  <a:lnTo>
                    <a:pt x="28308" y="2653"/>
                  </a:lnTo>
                  <a:lnTo>
                    <a:pt x="28354" y="2573"/>
                  </a:lnTo>
                  <a:lnTo>
                    <a:pt x="29416" y="2573"/>
                  </a:lnTo>
                  <a:lnTo>
                    <a:pt x="29416" y="2653"/>
                  </a:lnTo>
                  <a:lnTo>
                    <a:pt x="28308" y="2653"/>
                  </a:lnTo>
                  <a:close/>
                  <a:moveTo>
                    <a:pt x="26838" y="1598"/>
                  </a:moveTo>
                  <a:lnTo>
                    <a:pt x="26838" y="1598"/>
                  </a:lnTo>
                  <a:lnTo>
                    <a:pt x="26838" y="1309"/>
                  </a:lnTo>
                  <a:lnTo>
                    <a:pt x="27087" y="1757"/>
                  </a:lnTo>
                  <a:lnTo>
                    <a:pt x="27133" y="1836"/>
                  </a:lnTo>
                  <a:lnTo>
                    <a:pt x="27737" y="1836"/>
                  </a:lnTo>
                  <a:lnTo>
                    <a:pt x="27737" y="3044"/>
                  </a:lnTo>
                  <a:lnTo>
                    <a:pt x="27657" y="3183"/>
                  </a:lnTo>
                  <a:lnTo>
                    <a:pt x="27657" y="1916"/>
                  </a:lnTo>
                  <a:lnTo>
                    <a:pt x="27021" y="1916"/>
                  </a:lnTo>
                  <a:lnTo>
                    <a:pt x="26838" y="1598"/>
                  </a:lnTo>
                  <a:close/>
                  <a:moveTo>
                    <a:pt x="28086" y="564"/>
                  </a:moveTo>
                  <a:lnTo>
                    <a:pt x="28086" y="564"/>
                  </a:lnTo>
                  <a:lnTo>
                    <a:pt x="28086" y="458"/>
                  </a:lnTo>
                  <a:lnTo>
                    <a:pt x="28690" y="458"/>
                  </a:lnTo>
                  <a:lnTo>
                    <a:pt x="28736" y="378"/>
                  </a:lnTo>
                  <a:lnTo>
                    <a:pt x="28836" y="204"/>
                  </a:lnTo>
                  <a:lnTo>
                    <a:pt x="28935" y="204"/>
                  </a:lnTo>
                  <a:cubicBezTo>
                    <a:pt x="28664" y="674"/>
                    <a:pt x="29012" y="69"/>
                    <a:pt x="28728" y="564"/>
                  </a:cubicBezTo>
                  <a:lnTo>
                    <a:pt x="28086" y="564"/>
                  </a:lnTo>
                  <a:close/>
                  <a:moveTo>
                    <a:pt x="28166" y="1019"/>
                  </a:moveTo>
                  <a:lnTo>
                    <a:pt x="28166" y="1019"/>
                  </a:lnTo>
                  <a:lnTo>
                    <a:pt x="28086" y="1019"/>
                  </a:lnTo>
                  <a:lnTo>
                    <a:pt x="28086" y="644"/>
                  </a:lnTo>
                  <a:lnTo>
                    <a:pt x="28776" y="644"/>
                  </a:lnTo>
                  <a:lnTo>
                    <a:pt x="29029" y="204"/>
                  </a:lnTo>
                  <a:lnTo>
                    <a:pt x="29458" y="204"/>
                  </a:lnTo>
                  <a:lnTo>
                    <a:pt x="29159" y="724"/>
                  </a:lnTo>
                  <a:lnTo>
                    <a:pt x="28166" y="724"/>
                  </a:lnTo>
                  <a:lnTo>
                    <a:pt x="28166" y="1019"/>
                  </a:lnTo>
                  <a:close/>
                  <a:moveTo>
                    <a:pt x="28006" y="1179"/>
                  </a:moveTo>
                  <a:lnTo>
                    <a:pt x="28006" y="1179"/>
                  </a:lnTo>
                  <a:lnTo>
                    <a:pt x="27926" y="1179"/>
                  </a:lnTo>
                  <a:lnTo>
                    <a:pt x="27926" y="576"/>
                  </a:lnTo>
                  <a:lnTo>
                    <a:pt x="27846" y="530"/>
                  </a:lnTo>
                  <a:lnTo>
                    <a:pt x="27723" y="460"/>
                  </a:lnTo>
                  <a:lnTo>
                    <a:pt x="27792" y="341"/>
                  </a:lnTo>
                  <a:lnTo>
                    <a:pt x="28006" y="464"/>
                  </a:lnTo>
                  <a:lnTo>
                    <a:pt x="28006" y="1099"/>
                  </a:lnTo>
                  <a:lnTo>
                    <a:pt x="28006" y="1179"/>
                  </a:lnTo>
                  <a:close/>
                  <a:moveTo>
                    <a:pt x="27683" y="530"/>
                  </a:moveTo>
                  <a:lnTo>
                    <a:pt x="27683" y="530"/>
                  </a:lnTo>
                  <a:lnTo>
                    <a:pt x="27846" y="624"/>
                  </a:lnTo>
                  <a:lnTo>
                    <a:pt x="27846" y="1046"/>
                  </a:lnTo>
                  <a:lnTo>
                    <a:pt x="27771" y="1177"/>
                  </a:lnTo>
                  <a:lnTo>
                    <a:pt x="27055" y="1177"/>
                  </a:lnTo>
                  <a:lnTo>
                    <a:pt x="27055" y="1538"/>
                  </a:lnTo>
                  <a:lnTo>
                    <a:pt x="26838" y="1161"/>
                  </a:lnTo>
                  <a:lnTo>
                    <a:pt x="26838" y="948"/>
                  </a:lnTo>
                  <a:lnTo>
                    <a:pt x="27442" y="948"/>
                  </a:lnTo>
                  <a:lnTo>
                    <a:pt x="27488" y="868"/>
                  </a:lnTo>
                  <a:lnTo>
                    <a:pt x="27683" y="530"/>
                  </a:lnTo>
                  <a:close/>
                  <a:moveTo>
                    <a:pt x="29081" y="1578"/>
                  </a:moveTo>
                  <a:lnTo>
                    <a:pt x="29081" y="1578"/>
                  </a:lnTo>
                  <a:lnTo>
                    <a:pt x="29416" y="1578"/>
                  </a:lnTo>
                  <a:lnTo>
                    <a:pt x="29416" y="2493"/>
                  </a:lnTo>
                  <a:lnTo>
                    <a:pt x="28400" y="2493"/>
                  </a:lnTo>
                  <a:lnTo>
                    <a:pt x="28446" y="2413"/>
                  </a:lnTo>
                  <a:lnTo>
                    <a:pt x="29081" y="2413"/>
                  </a:lnTo>
                  <a:lnTo>
                    <a:pt x="29081" y="1578"/>
                  </a:lnTo>
                  <a:close/>
                  <a:moveTo>
                    <a:pt x="28922" y="1662"/>
                  </a:moveTo>
                  <a:lnTo>
                    <a:pt x="28922" y="1662"/>
                  </a:lnTo>
                  <a:lnTo>
                    <a:pt x="28970" y="1578"/>
                  </a:lnTo>
                  <a:lnTo>
                    <a:pt x="29001" y="1578"/>
                  </a:lnTo>
                  <a:lnTo>
                    <a:pt x="29001" y="2333"/>
                  </a:lnTo>
                  <a:lnTo>
                    <a:pt x="28398" y="2333"/>
                  </a:lnTo>
                  <a:lnTo>
                    <a:pt x="28352" y="2413"/>
                  </a:lnTo>
                  <a:lnTo>
                    <a:pt x="27977" y="3064"/>
                  </a:lnTo>
                  <a:lnTo>
                    <a:pt x="27977" y="2254"/>
                  </a:lnTo>
                  <a:lnTo>
                    <a:pt x="28581" y="2254"/>
                  </a:lnTo>
                  <a:lnTo>
                    <a:pt x="28627" y="2174"/>
                  </a:lnTo>
                  <a:lnTo>
                    <a:pt x="28922" y="1662"/>
                  </a:lnTo>
                  <a:close/>
                  <a:moveTo>
                    <a:pt x="28501" y="2174"/>
                  </a:moveTo>
                  <a:lnTo>
                    <a:pt x="28501" y="2174"/>
                  </a:lnTo>
                  <a:lnTo>
                    <a:pt x="28501" y="1418"/>
                  </a:lnTo>
                  <a:lnTo>
                    <a:pt x="29105" y="1418"/>
                  </a:lnTo>
                  <a:lnTo>
                    <a:pt x="29151" y="1338"/>
                  </a:lnTo>
                  <a:lnTo>
                    <a:pt x="29526" y="687"/>
                  </a:lnTo>
                  <a:lnTo>
                    <a:pt x="29526" y="1498"/>
                  </a:lnTo>
                  <a:lnTo>
                    <a:pt x="29472" y="1498"/>
                  </a:lnTo>
                  <a:lnTo>
                    <a:pt x="28922" y="1498"/>
                  </a:lnTo>
                  <a:lnTo>
                    <a:pt x="28876" y="1578"/>
                  </a:lnTo>
                  <a:lnTo>
                    <a:pt x="28581" y="2090"/>
                  </a:lnTo>
                  <a:lnTo>
                    <a:pt x="28532" y="2174"/>
                  </a:lnTo>
                  <a:lnTo>
                    <a:pt x="28501" y="2174"/>
                  </a:lnTo>
                  <a:close/>
                  <a:moveTo>
                    <a:pt x="29102" y="1259"/>
                  </a:moveTo>
                  <a:lnTo>
                    <a:pt x="29102" y="1259"/>
                  </a:lnTo>
                  <a:lnTo>
                    <a:pt x="29056" y="1338"/>
                  </a:lnTo>
                  <a:lnTo>
                    <a:pt x="28421" y="1338"/>
                  </a:lnTo>
                  <a:lnTo>
                    <a:pt x="28421" y="2174"/>
                  </a:lnTo>
                  <a:lnTo>
                    <a:pt x="28086" y="2174"/>
                  </a:lnTo>
                  <a:lnTo>
                    <a:pt x="28086" y="1259"/>
                  </a:lnTo>
                  <a:lnTo>
                    <a:pt x="29102" y="1259"/>
                  </a:lnTo>
                  <a:close/>
                  <a:moveTo>
                    <a:pt x="29194" y="1099"/>
                  </a:moveTo>
                  <a:lnTo>
                    <a:pt x="29194" y="1099"/>
                  </a:lnTo>
                  <a:lnTo>
                    <a:pt x="29148" y="1179"/>
                  </a:lnTo>
                  <a:lnTo>
                    <a:pt x="28086" y="1179"/>
                  </a:lnTo>
                  <a:lnTo>
                    <a:pt x="28086" y="1099"/>
                  </a:lnTo>
                  <a:lnTo>
                    <a:pt x="29194" y="1099"/>
                  </a:lnTo>
                  <a:close/>
                  <a:moveTo>
                    <a:pt x="25573" y="1256"/>
                  </a:moveTo>
                  <a:lnTo>
                    <a:pt x="25573" y="1256"/>
                  </a:lnTo>
                  <a:lnTo>
                    <a:pt x="25769" y="1597"/>
                  </a:lnTo>
                  <a:lnTo>
                    <a:pt x="26190" y="1597"/>
                  </a:lnTo>
                  <a:lnTo>
                    <a:pt x="26190" y="1256"/>
                  </a:lnTo>
                  <a:lnTo>
                    <a:pt x="25573" y="1256"/>
                  </a:lnTo>
                  <a:close/>
                  <a:moveTo>
                    <a:pt x="23575" y="2495"/>
                  </a:moveTo>
                  <a:lnTo>
                    <a:pt x="23575" y="2495"/>
                  </a:lnTo>
                  <a:lnTo>
                    <a:pt x="23379" y="2155"/>
                  </a:lnTo>
                  <a:lnTo>
                    <a:pt x="22958" y="2155"/>
                  </a:lnTo>
                  <a:lnTo>
                    <a:pt x="22958" y="2495"/>
                  </a:lnTo>
                  <a:lnTo>
                    <a:pt x="23575" y="2495"/>
                  </a:lnTo>
                  <a:close/>
                  <a:moveTo>
                    <a:pt x="23627" y="4175"/>
                  </a:moveTo>
                  <a:lnTo>
                    <a:pt x="23627" y="4175"/>
                  </a:lnTo>
                  <a:lnTo>
                    <a:pt x="23627" y="3595"/>
                  </a:lnTo>
                  <a:lnTo>
                    <a:pt x="23484" y="3348"/>
                  </a:lnTo>
                  <a:lnTo>
                    <a:pt x="23484" y="4175"/>
                  </a:lnTo>
                  <a:lnTo>
                    <a:pt x="23627" y="4175"/>
                  </a:lnTo>
                  <a:close/>
                  <a:moveTo>
                    <a:pt x="23829" y="3381"/>
                  </a:moveTo>
                  <a:lnTo>
                    <a:pt x="23829" y="3381"/>
                  </a:lnTo>
                  <a:lnTo>
                    <a:pt x="23829" y="3381"/>
                  </a:lnTo>
                  <a:lnTo>
                    <a:pt x="23655" y="3481"/>
                  </a:lnTo>
                  <a:lnTo>
                    <a:pt x="23707" y="3570"/>
                  </a:lnTo>
                  <a:lnTo>
                    <a:pt x="23707" y="3734"/>
                  </a:lnTo>
                  <a:lnTo>
                    <a:pt x="23707" y="3935"/>
                  </a:lnTo>
                  <a:lnTo>
                    <a:pt x="24321" y="3935"/>
                  </a:lnTo>
                  <a:lnTo>
                    <a:pt x="24135" y="3613"/>
                  </a:lnTo>
                  <a:lnTo>
                    <a:pt x="23829" y="3613"/>
                  </a:lnTo>
                  <a:lnTo>
                    <a:pt x="23829" y="3381"/>
                  </a:lnTo>
                  <a:close/>
                  <a:moveTo>
                    <a:pt x="23909" y="3188"/>
                  </a:moveTo>
                  <a:lnTo>
                    <a:pt x="23909" y="3188"/>
                  </a:lnTo>
                  <a:lnTo>
                    <a:pt x="23909" y="3294"/>
                  </a:lnTo>
                  <a:lnTo>
                    <a:pt x="24513" y="3294"/>
                  </a:lnTo>
                  <a:lnTo>
                    <a:pt x="24559" y="3374"/>
                  </a:lnTo>
                  <a:lnTo>
                    <a:pt x="24659" y="3547"/>
                  </a:lnTo>
                  <a:lnTo>
                    <a:pt x="24757" y="3547"/>
                  </a:lnTo>
                  <a:cubicBezTo>
                    <a:pt x="24487" y="3078"/>
                    <a:pt x="24835" y="3682"/>
                    <a:pt x="24550" y="3188"/>
                  </a:cubicBezTo>
                  <a:lnTo>
                    <a:pt x="23909" y="3188"/>
                  </a:lnTo>
                  <a:close/>
                  <a:moveTo>
                    <a:pt x="23989" y="2732"/>
                  </a:moveTo>
                  <a:lnTo>
                    <a:pt x="23989" y="2732"/>
                  </a:lnTo>
                  <a:lnTo>
                    <a:pt x="23909" y="2732"/>
                  </a:lnTo>
                  <a:lnTo>
                    <a:pt x="23909" y="3108"/>
                  </a:lnTo>
                  <a:lnTo>
                    <a:pt x="24599" y="3108"/>
                  </a:lnTo>
                  <a:lnTo>
                    <a:pt x="24852" y="3547"/>
                  </a:lnTo>
                  <a:lnTo>
                    <a:pt x="25280" y="3547"/>
                  </a:lnTo>
                  <a:lnTo>
                    <a:pt x="24982" y="3028"/>
                  </a:lnTo>
                  <a:lnTo>
                    <a:pt x="23989" y="3028"/>
                  </a:lnTo>
                  <a:lnTo>
                    <a:pt x="23989" y="2732"/>
                  </a:lnTo>
                  <a:close/>
                  <a:moveTo>
                    <a:pt x="23829" y="2573"/>
                  </a:moveTo>
                  <a:lnTo>
                    <a:pt x="23829" y="2573"/>
                  </a:lnTo>
                  <a:lnTo>
                    <a:pt x="23749" y="2573"/>
                  </a:lnTo>
                  <a:lnTo>
                    <a:pt x="23749" y="3176"/>
                  </a:lnTo>
                  <a:lnTo>
                    <a:pt x="23669" y="3222"/>
                  </a:lnTo>
                  <a:lnTo>
                    <a:pt x="23546" y="3292"/>
                  </a:lnTo>
                  <a:lnTo>
                    <a:pt x="23614" y="3410"/>
                  </a:lnTo>
                  <a:lnTo>
                    <a:pt x="23829" y="3287"/>
                  </a:lnTo>
                  <a:lnTo>
                    <a:pt x="23829" y="2653"/>
                  </a:lnTo>
                  <a:lnTo>
                    <a:pt x="23829" y="2573"/>
                  </a:lnTo>
                  <a:close/>
                  <a:moveTo>
                    <a:pt x="26703" y="3287"/>
                  </a:moveTo>
                  <a:lnTo>
                    <a:pt x="26703" y="3287"/>
                  </a:lnTo>
                  <a:lnTo>
                    <a:pt x="26623" y="3287"/>
                  </a:lnTo>
                  <a:lnTo>
                    <a:pt x="26477" y="3287"/>
                  </a:lnTo>
                  <a:lnTo>
                    <a:pt x="26331" y="3033"/>
                  </a:lnTo>
                  <a:lnTo>
                    <a:pt x="26331" y="2287"/>
                  </a:lnTo>
                  <a:lnTo>
                    <a:pt x="26623" y="2287"/>
                  </a:lnTo>
                  <a:lnTo>
                    <a:pt x="26703" y="2287"/>
                  </a:lnTo>
                  <a:lnTo>
                    <a:pt x="26994" y="2287"/>
                  </a:lnTo>
                  <a:lnTo>
                    <a:pt x="26994" y="3033"/>
                  </a:lnTo>
                  <a:lnTo>
                    <a:pt x="26848" y="3287"/>
                  </a:lnTo>
                  <a:lnTo>
                    <a:pt x="26703" y="3287"/>
                  </a:lnTo>
                  <a:close/>
                  <a:moveTo>
                    <a:pt x="26703" y="2207"/>
                  </a:moveTo>
                  <a:lnTo>
                    <a:pt x="26703" y="2207"/>
                  </a:lnTo>
                  <a:lnTo>
                    <a:pt x="26251" y="2207"/>
                  </a:lnTo>
                  <a:lnTo>
                    <a:pt x="26251" y="3051"/>
                  </a:lnTo>
                  <a:lnTo>
                    <a:pt x="26251" y="3057"/>
                  </a:lnTo>
                  <a:lnTo>
                    <a:pt x="26429" y="3367"/>
                  </a:lnTo>
                  <a:lnTo>
                    <a:pt x="26623" y="3367"/>
                  </a:lnTo>
                  <a:lnTo>
                    <a:pt x="26703" y="3367"/>
                  </a:lnTo>
                  <a:lnTo>
                    <a:pt x="26896" y="3367"/>
                  </a:lnTo>
                  <a:lnTo>
                    <a:pt x="27074" y="3057"/>
                  </a:lnTo>
                  <a:lnTo>
                    <a:pt x="27074" y="3051"/>
                  </a:lnTo>
                  <a:lnTo>
                    <a:pt x="27074" y="2207"/>
                  </a:lnTo>
                  <a:lnTo>
                    <a:pt x="26703" y="2207"/>
                  </a:lnTo>
                  <a:close/>
                  <a:moveTo>
                    <a:pt x="26091" y="2156"/>
                  </a:moveTo>
                  <a:lnTo>
                    <a:pt x="26091" y="2156"/>
                  </a:lnTo>
                  <a:lnTo>
                    <a:pt x="25908" y="2156"/>
                  </a:lnTo>
                  <a:lnTo>
                    <a:pt x="25908" y="3172"/>
                  </a:lnTo>
                  <a:lnTo>
                    <a:pt x="26158" y="3606"/>
                  </a:lnTo>
                  <a:lnTo>
                    <a:pt x="26623" y="3606"/>
                  </a:lnTo>
                  <a:lnTo>
                    <a:pt x="26703" y="3606"/>
                  </a:lnTo>
                  <a:lnTo>
                    <a:pt x="27167" y="3606"/>
                  </a:lnTo>
                  <a:lnTo>
                    <a:pt x="27417" y="3172"/>
                  </a:lnTo>
                  <a:lnTo>
                    <a:pt x="27417" y="2156"/>
                  </a:lnTo>
                  <a:lnTo>
                    <a:pt x="27234" y="2156"/>
                  </a:lnTo>
                  <a:lnTo>
                    <a:pt x="27234" y="3163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234" y="3327"/>
                  </a:lnTo>
                  <a:lnTo>
                    <a:pt x="27165" y="3447"/>
                  </a:lnTo>
                  <a:lnTo>
                    <a:pt x="27119" y="3526"/>
                  </a:lnTo>
                  <a:lnTo>
                    <a:pt x="26703" y="3526"/>
                  </a:lnTo>
                  <a:lnTo>
                    <a:pt x="26623" y="3526"/>
                  </a:lnTo>
                  <a:lnTo>
                    <a:pt x="26206" y="3526"/>
                  </a:lnTo>
                  <a:lnTo>
                    <a:pt x="26160" y="344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327"/>
                  </a:lnTo>
                  <a:lnTo>
                    <a:pt x="26091" y="3163"/>
                  </a:lnTo>
                  <a:lnTo>
                    <a:pt x="26091" y="2156"/>
                  </a:lnTo>
                  <a:close/>
                  <a:moveTo>
                    <a:pt x="26623" y="2156"/>
                  </a:moveTo>
                  <a:lnTo>
                    <a:pt x="26623" y="2156"/>
                  </a:lnTo>
                  <a:lnTo>
                    <a:pt x="26171" y="2156"/>
                  </a:lnTo>
                  <a:lnTo>
                    <a:pt x="26171" y="3302"/>
                  </a:lnTo>
                  <a:lnTo>
                    <a:pt x="26254" y="3447"/>
                  </a:lnTo>
                  <a:lnTo>
                    <a:pt x="26623" y="3447"/>
                  </a:lnTo>
                  <a:lnTo>
                    <a:pt x="27071" y="3447"/>
                  </a:lnTo>
                  <a:lnTo>
                    <a:pt x="27154" y="3302"/>
                  </a:lnTo>
                  <a:lnTo>
                    <a:pt x="27154" y="2156"/>
                  </a:lnTo>
                  <a:lnTo>
                    <a:pt x="26623" y="2156"/>
                  </a:lnTo>
                  <a:close/>
                  <a:moveTo>
                    <a:pt x="25017" y="2653"/>
                  </a:moveTo>
                  <a:lnTo>
                    <a:pt x="25017" y="2653"/>
                  </a:lnTo>
                  <a:lnTo>
                    <a:pt x="24971" y="2573"/>
                  </a:lnTo>
                  <a:lnTo>
                    <a:pt x="23909" y="2573"/>
                  </a:lnTo>
                  <a:lnTo>
                    <a:pt x="23909" y="2653"/>
                  </a:lnTo>
                  <a:lnTo>
                    <a:pt x="25017" y="2653"/>
                  </a:lnTo>
                  <a:close/>
                  <a:moveTo>
                    <a:pt x="26487" y="1598"/>
                  </a:moveTo>
                  <a:lnTo>
                    <a:pt x="26487" y="1598"/>
                  </a:lnTo>
                  <a:lnTo>
                    <a:pt x="26487" y="1309"/>
                  </a:lnTo>
                  <a:lnTo>
                    <a:pt x="26238" y="1757"/>
                  </a:lnTo>
                  <a:lnTo>
                    <a:pt x="26192" y="1836"/>
                  </a:lnTo>
                  <a:lnTo>
                    <a:pt x="25588" y="1836"/>
                  </a:lnTo>
                  <a:lnTo>
                    <a:pt x="25588" y="3044"/>
                  </a:lnTo>
                  <a:lnTo>
                    <a:pt x="25668" y="3183"/>
                  </a:lnTo>
                  <a:lnTo>
                    <a:pt x="25668" y="1916"/>
                  </a:lnTo>
                  <a:lnTo>
                    <a:pt x="26304" y="1916"/>
                  </a:lnTo>
                  <a:lnTo>
                    <a:pt x="26487" y="1598"/>
                  </a:lnTo>
                  <a:close/>
                  <a:moveTo>
                    <a:pt x="25239" y="564"/>
                  </a:moveTo>
                  <a:lnTo>
                    <a:pt x="25239" y="564"/>
                  </a:lnTo>
                  <a:lnTo>
                    <a:pt x="25239" y="458"/>
                  </a:lnTo>
                  <a:lnTo>
                    <a:pt x="24635" y="458"/>
                  </a:lnTo>
                  <a:lnTo>
                    <a:pt x="24589" y="378"/>
                  </a:lnTo>
                  <a:lnTo>
                    <a:pt x="24489" y="204"/>
                  </a:lnTo>
                  <a:lnTo>
                    <a:pt x="24391" y="204"/>
                  </a:lnTo>
                  <a:cubicBezTo>
                    <a:pt x="24661" y="674"/>
                    <a:pt x="24313" y="69"/>
                    <a:pt x="24598" y="564"/>
                  </a:cubicBezTo>
                  <a:lnTo>
                    <a:pt x="25239" y="564"/>
                  </a:lnTo>
                  <a:close/>
                  <a:moveTo>
                    <a:pt x="25159" y="1019"/>
                  </a:moveTo>
                  <a:lnTo>
                    <a:pt x="25159" y="1019"/>
                  </a:lnTo>
                  <a:lnTo>
                    <a:pt x="25239" y="1019"/>
                  </a:lnTo>
                  <a:lnTo>
                    <a:pt x="25239" y="644"/>
                  </a:lnTo>
                  <a:lnTo>
                    <a:pt x="24549" y="644"/>
                  </a:lnTo>
                  <a:lnTo>
                    <a:pt x="24296" y="204"/>
                  </a:lnTo>
                  <a:lnTo>
                    <a:pt x="23868" y="204"/>
                  </a:lnTo>
                  <a:lnTo>
                    <a:pt x="24167" y="724"/>
                  </a:lnTo>
                  <a:lnTo>
                    <a:pt x="25159" y="724"/>
                  </a:lnTo>
                  <a:lnTo>
                    <a:pt x="25159" y="1019"/>
                  </a:lnTo>
                  <a:close/>
                  <a:moveTo>
                    <a:pt x="25319" y="1179"/>
                  </a:moveTo>
                  <a:lnTo>
                    <a:pt x="25319" y="1179"/>
                  </a:lnTo>
                  <a:lnTo>
                    <a:pt x="25399" y="1179"/>
                  </a:lnTo>
                  <a:lnTo>
                    <a:pt x="25399" y="576"/>
                  </a:lnTo>
                  <a:lnTo>
                    <a:pt x="25479" y="530"/>
                  </a:lnTo>
                  <a:lnTo>
                    <a:pt x="25602" y="460"/>
                  </a:lnTo>
                  <a:lnTo>
                    <a:pt x="25534" y="341"/>
                  </a:lnTo>
                  <a:lnTo>
                    <a:pt x="25319" y="464"/>
                  </a:lnTo>
                  <a:lnTo>
                    <a:pt x="25319" y="1099"/>
                  </a:lnTo>
                  <a:lnTo>
                    <a:pt x="25319" y="1179"/>
                  </a:lnTo>
                  <a:close/>
                  <a:moveTo>
                    <a:pt x="25642" y="530"/>
                  </a:moveTo>
                  <a:lnTo>
                    <a:pt x="25642" y="530"/>
                  </a:lnTo>
                  <a:lnTo>
                    <a:pt x="25479" y="624"/>
                  </a:lnTo>
                  <a:lnTo>
                    <a:pt x="25479" y="1046"/>
                  </a:lnTo>
                  <a:lnTo>
                    <a:pt x="25554" y="1177"/>
                  </a:lnTo>
                  <a:lnTo>
                    <a:pt x="26270" y="1177"/>
                  </a:lnTo>
                  <a:lnTo>
                    <a:pt x="26270" y="1538"/>
                  </a:lnTo>
                  <a:lnTo>
                    <a:pt x="26487" y="1161"/>
                  </a:lnTo>
                  <a:lnTo>
                    <a:pt x="26487" y="948"/>
                  </a:lnTo>
                  <a:lnTo>
                    <a:pt x="25883" y="948"/>
                  </a:lnTo>
                  <a:lnTo>
                    <a:pt x="25837" y="868"/>
                  </a:lnTo>
                  <a:lnTo>
                    <a:pt x="25642" y="530"/>
                  </a:lnTo>
                  <a:close/>
                  <a:moveTo>
                    <a:pt x="24244" y="1578"/>
                  </a:moveTo>
                  <a:lnTo>
                    <a:pt x="24244" y="1578"/>
                  </a:lnTo>
                  <a:lnTo>
                    <a:pt x="23909" y="1578"/>
                  </a:lnTo>
                  <a:lnTo>
                    <a:pt x="23909" y="2493"/>
                  </a:lnTo>
                  <a:lnTo>
                    <a:pt x="24925" y="2493"/>
                  </a:lnTo>
                  <a:lnTo>
                    <a:pt x="24879" y="2413"/>
                  </a:lnTo>
                  <a:lnTo>
                    <a:pt x="24244" y="2413"/>
                  </a:lnTo>
                  <a:lnTo>
                    <a:pt x="24244" y="1578"/>
                  </a:lnTo>
                  <a:close/>
                  <a:moveTo>
                    <a:pt x="24404" y="1662"/>
                  </a:moveTo>
                  <a:lnTo>
                    <a:pt x="24404" y="1662"/>
                  </a:lnTo>
                  <a:lnTo>
                    <a:pt x="24355" y="1578"/>
                  </a:lnTo>
                  <a:lnTo>
                    <a:pt x="24324" y="1578"/>
                  </a:lnTo>
                  <a:lnTo>
                    <a:pt x="24324" y="2333"/>
                  </a:lnTo>
                  <a:lnTo>
                    <a:pt x="24928" y="2333"/>
                  </a:lnTo>
                  <a:lnTo>
                    <a:pt x="24974" y="2413"/>
                  </a:lnTo>
                  <a:lnTo>
                    <a:pt x="25348" y="3064"/>
                  </a:lnTo>
                  <a:lnTo>
                    <a:pt x="25348" y="2254"/>
                  </a:lnTo>
                  <a:lnTo>
                    <a:pt x="24744" y="2254"/>
                  </a:lnTo>
                  <a:lnTo>
                    <a:pt x="24698" y="2174"/>
                  </a:lnTo>
                  <a:lnTo>
                    <a:pt x="24404" y="1662"/>
                  </a:lnTo>
                  <a:close/>
                  <a:moveTo>
                    <a:pt x="22958" y="2075"/>
                  </a:moveTo>
                  <a:lnTo>
                    <a:pt x="22958" y="2075"/>
                  </a:lnTo>
                  <a:lnTo>
                    <a:pt x="23004" y="1995"/>
                  </a:lnTo>
                  <a:lnTo>
                    <a:pt x="23640" y="1995"/>
                  </a:lnTo>
                  <a:lnTo>
                    <a:pt x="23640" y="1578"/>
                  </a:lnTo>
                  <a:lnTo>
                    <a:pt x="23720" y="1578"/>
                  </a:lnTo>
                  <a:lnTo>
                    <a:pt x="23829" y="1578"/>
                  </a:lnTo>
                  <a:lnTo>
                    <a:pt x="23829" y="2493"/>
                  </a:lnTo>
                  <a:lnTo>
                    <a:pt x="23669" y="2493"/>
                  </a:lnTo>
                  <a:lnTo>
                    <a:pt x="23669" y="2495"/>
                  </a:lnTo>
                  <a:lnTo>
                    <a:pt x="23427" y="2075"/>
                  </a:lnTo>
                  <a:lnTo>
                    <a:pt x="22958" y="2075"/>
                  </a:lnTo>
                  <a:close/>
                  <a:moveTo>
                    <a:pt x="24824" y="2174"/>
                  </a:moveTo>
                  <a:lnTo>
                    <a:pt x="24824" y="2174"/>
                  </a:lnTo>
                  <a:lnTo>
                    <a:pt x="24824" y="1418"/>
                  </a:lnTo>
                  <a:lnTo>
                    <a:pt x="24220" y="1418"/>
                  </a:lnTo>
                  <a:lnTo>
                    <a:pt x="24174" y="1338"/>
                  </a:lnTo>
                  <a:lnTo>
                    <a:pt x="23800" y="687"/>
                  </a:lnTo>
                  <a:lnTo>
                    <a:pt x="23800" y="1498"/>
                  </a:lnTo>
                  <a:lnTo>
                    <a:pt x="23854" y="1498"/>
                  </a:lnTo>
                  <a:lnTo>
                    <a:pt x="24404" y="1498"/>
                  </a:lnTo>
                  <a:lnTo>
                    <a:pt x="24450" y="1578"/>
                  </a:lnTo>
                  <a:lnTo>
                    <a:pt x="24744" y="2090"/>
                  </a:lnTo>
                  <a:lnTo>
                    <a:pt x="24793" y="2174"/>
                  </a:lnTo>
                  <a:lnTo>
                    <a:pt x="24824" y="2174"/>
                  </a:lnTo>
                  <a:close/>
                  <a:moveTo>
                    <a:pt x="24223" y="1259"/>
                  </a:moveTo>
                  <a:lnTo>
                    <a:pt x="24223" y="1259"/>
                  </a:lnTo>
                  <a:lnTo>
                    <a:pt x="24269" y="1338"/>
                  </a:lnTo>
                  <a:lnTo>
                    <a:pt x="24904" y="1338"/>
                  </a:lnTo>
                  <a:lnTo>
                    <a:pt x="24904" y="2174"/>
                  </a:lnTo>
                  <a:lnTo>
                    <a:pt x="25239" y="2174"/>
                  </a:lnTo>
                  <a:lnTo>
                    <a:pt x="25239" y="1259"/>
                  </a:lnTo>
                  <a:lnTo>
                    <a:pt x="24223" y="1259"/>
                  </a:lnTo>
                  <a:close/>
                  <a:moveTo>
                    <a:pt x="24131" y="1099"/>
                  </a:moveTo>
                  <a:lnTo>
                    <a:pt x="24131" y="1099"/>
                  </a:lnTo>
                  <a:lnTo>
                    <a:pt x="24177" y="1179"/>
                  </a:lnTo>
                  <a:lnTo>
                    <a:pt x="25239" y="1179"/>
                  </a:lnTo>
                  <a:lnTo>
                    <a:pt x="25239" y="1099"/>
                  </a:lnTo>
                  <a:lnTo>
                    <a:pt x="24131" y="1099"/>
                  </a:lnTo>
                  <a:close/>
                  <a:moveTo>
                    <a:pt x="22725" y="395"/>
                  </a:moveTo>
                  <a:lnTo>
                    <a:pt x="22725" y="395"/>
                  </a:lnTo>
                  <a:lnTo>
                    <a:pt x="22725" y="395"/>
                  </a:lnTo>
                  <a:lnTo>
                    <a:pt x="22897" y="694"/>
                  </a:lnTo>
                  <a:lnTo>
                    <a:pt x="22897" y="701"/>
                  </a:lnTo>
                  <a:lnTo>
                    <a:pt x="22897" y="1545"/>
                  </a:lnTo>
                  <a:lnTo>
                    <a:pt x="22725" y="1545"/>
                  </a:lnTo>
                  <a:lnTo>
                    <a:pt x="22553" y="1545"/>
                  </a:lnTo>
                  <a:lnTo>
                    <a:pt x="22553" y="701"/>
                  </a:lnTo>
                  <a:lnTo>
                    <a:pt x="22553" y="694"/>
                  </a:lnTo>
                  <a:lnTo>
                    <a:pt x="22725" y="395"/>
                  </a:lnTo>
                  <a:close/>
                  <a:moveTo>
                    <a:pt x="22725" y="1465"/>
                  </a:moveTo>
                  <a:lnTo>
                    <a:pt x="22725" y="1465"/>
                  </a:lnTo>
                  <a:lnTo>
                    <a:pt x="22817" y="1465"/>
                  </a:lnTo>
                  <a:lnTo>
                    <a:pt x="22817" y="719"/>
                  </a:lnTo>
                  <a:lnTo>
                    <a:pt x="22725" y="559"/>
                  </a:lnTo>
                  <a:lnTo>
                    <a:pt x="22633" y="719"/>
                  </a:lnTo>
                  <a:lnTo>
                    <a:pt x="22633" y="1465"/>
                  </a:lnTo>
                  <a:lnTo>
                    <a:pt x="22725" y="1465"/>
                  </a:lnTo>
                  <a:close/>
                  <a:moveTo>
                    <a:pt x="22725" y="3763"/>
                  </a:moveTo>
                  <a:lnTo>
                    <a:pt x="22725" y="3763"/>
                  </a:lnTo>
                  <a:lnTo>
                    <a:pt x="22765" y="3763"/>
                  </a:lnTo>
                  <a:lnTo>
                    <a:pt x="22765" y="3549"/>
                  </a:lnTo>
                  <a:lnTo>
                    <a:pt x="22725" y="3480"/>
                  </a:lnTo>
                  <a:lnTo>
                    <a:pt x="22685" y="3549"/>
                  </a:lnTo>
                  <a:lnTo>
                    <a:pt x="22685" y="3763"/>
                  </a:lnTo>
                  <a:lnTo>
                    <a:pt x="22725" y="3763"/>
                  </a:lnTo>
                  <a:close/>
                  <a:moveTo>
                    <a:pt x="22725" y="2317"/>
                  </a:moveTo>
                  <a:lnTo>
                    <a:pt x="22725" y="2317"/>
                  </a:lnTo>
                  <a:lnTo>
                    <a:pt x="22910" y="1995"/>
                  </a:lnTo>
                  <a:lnTo>
                    <a:pt x="22956" y="1915"/>
                  </a:lnTo>
                  <a:lnTo>
                    <a:pt x="23560" y="1915"/>
                  </a:lnTo>
                  <a:lnTo>
                    <a:pt x="23560" y="708"/>
                  </a:lnTo>
                  <a:lnTo>
                    <a:pt x="23480" y="569"/>
                  </a:lnTo>
                  <a:lnTo>
                    <a:pt x="23480" y="1835"/>
                  </a:lnTo>
                  <a:lnTo>
                    <a:pt x="22844" y="1835"/>
                  </a:lnTo>
                  <a:lnTo>
                    <a:pt x="22725" y="2043"/>
                  </a:lnTo>
                  <a:lnTo>
                    <a:pt x="22725" y="2043"/>
                  </a:lnTo>
                  <a:lnTo>
                    <a:pt x="22606" y="1835"/>
                  </a:lnTo>
                  <a:lnTo>
                    <a:pt x="21970" y="1835"/>
                  </a:lnTo>
                  <a:lnTo>
                    <a:pt x="21970" y="569"/>
                  </a:lnTo>
                  <a:lnTo>
                    <a:pt x="21890" y="708"/>
                  </a:lnTo>
                  <a:lnTo>
                    <a:pt x="21890" y="1915"/>
                  </a:lnTo>
                  <a:lnTo>
                    <a:pt x="22494" y="1915"/>
                  </a:lnTo>
                  <a:lnTo>
                    <a:pt x="22540" y="1995"/>
                  </a:lnTo>
                  <a:lnTo>
                    <a:pt x="22725" y="2317"/>
                  </a:lnTo>
                  <a:close/>
                  <a:moveTo>
                    <a:pt x="22725" y="2803"/>
                  </a:moveTo>
                  <a:lnTo>
                    <a:pt x="22725" y="2803"/>
                  </a:lnTo>
                  <a:lnTo>
                    <a:pt x="23265" y="2803"/>
                  </a:lnTo>
                  <a:lnTo>
                    <a:pt x="23311" y="2883"/>
                  </a:lnTo>
                  <a:lnTo>
                    <a:pt x="23506" y="3221"/>
                  </a:lnTo>
                  <a:lnTo>
                    <a:pt x="23669" y="3128"/>
                  </a:lnTo>
                  <a:lnTo>
                    <a:pt x="23669" y="2706"/>
                  </a:lnTo>
                  <a:lnTo>
                    <a:pt x="23594" y="2575"/>
                  </a:lnTo>
                  <a:lnTo>
                    <a:pt x="22878" y="2575"/>
                  </a:lnTo>
                  <a:lnTo>
                    <a:pt x="22878" y="2214"/>
                  </a:lnTo>
                  <a:lnTo>
                    <a:pt x="22725" y="2480"/>
                  </a:lnTo>
                  <a:lnTo>
                    <a:pt x="22725" y="2480"/>
                  </a:lnTo>
                  <a:lnTo>
                    <a:pt x="22572" y="2214"/>
                  </a:lnTo>
                  <a:lnTo>
                    <a:pt x="22572" y="2575"/>
                  </a:lnTo>
                  <a:lnTo>
                    <a:pt x="21856" y="2575"/>
                  </a:lnTo>
                  <a:lnTo>
                    <a:pt x="21781" y="2706"/>
                  </a:lnTo>
                  <a:lnTo>
                    <a:pt x="21781" y="3128"/>
                  </a:lnTo>
                  <a:lnTo>
                    <a:pt x="21945" y="3221"/>
                  </a:lnTo>
                  <a:lnTo>
                    <a:pt x="22139" y="2883"/>
                  </a:lnTo>
                  <a:lnTo>
                    <a:pt x="22185" y="2803"/>
                  </a:lnTo>
                  <a:lnTo>
                    <a:pt x="22725" y="2803"/>
                  </a:lnTo>
                  <a:close/>
                  <a:moveTo>
                    <a:pt x="22725" y="225"/>
                  </a:moveTo>
                  <a:lnTo>
                    <a:pt x="22725" y="225"/>
                  </a:lnTo>
                  <a:lnTo>
                    <a:pt x="22942" y="225"/>
                  </a:lnTo>
                  <a:lnTo>
                    <a:pt x="22988" y="30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425"/>
                  </a:lnTo>
                  <a:lnTo>
                    <a:pt x="23057" y="589"/>
                  </a:lnTo>
                  <a:lnTo>
                    <a:pt x="23057" y="1596"/>
                  </a:lnTo>
                  <a:lnTo>
                    <a:pt x="23240" y="1596"/>
                  </a:lnTo>
                  <a:lnTo>
                    <a:pt x="23240" y="580"/>
                  </a:lnTo>
                  <a:lnTo>
                    <a:pt x="22990" y="145"/>
                  </a:lnTo>
                  <a:lnTo>
                    <a:pt x="22725" y="145"/>
                  </a:lnTo>
                  <a:lnTo>
                    <a:pt x="22460" y="145"/>
                  </a:lnTo>
                  <a:lnTo>
                    <a:pt x="22210" y="580"/>
                  </a:lnTo>
                  <a:lnTo>
                    <a:pt x="22210" y="1596"/>
                  </a:lnTo>
                  <a:lnTo>
                    <a:pt x="22393" y="1596"/>
                  </a:lnTo>
                  <a:lnTo>
                    <a:pt x="22393" y="589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393" y="425"/>
                  </a:lnTo>
                  <a:lnTo>
                    <a:pt x="22462" y="305"/>
                  </a:lnTo>
                  <a:lnTo>
                    <a:pt x="22508" y="225"/>
                  </a:lnTo>
                  <a:lnTo>
                    <a:pt x="22725" y="225"/>
                  </a:lnTo>
                  <a:close/>
                  <a:moveTo>
                    <a:pt x="22725" y="1596"/>
                  </a:moveTo>
                  <a:lnTo>
                    <a:pt x="22725" y="1596"/>
                  </a:lnTo>
                  <a:lnTo>
                    <a:pt x="22977" y="1596"/>
                  </a:lnTo>
                  <a:lnTo>
                    <a:pt x="22977" y="450"/>
                  </a:lnTo>
                  <a:lnTo>
                    <a:pt x="22894" y="305"/>
                  </a:lnTo>
                  <a:lnTo>
                    <a:pt x="22725" y="305"/>
                  </a:lnTo>
                  <a:lnTo>
                    <a:pt x="22725" y="305"/>
                  </a:lnTo>
                  <a:lnTo>
                    <a:pt x="22556" y="305"/>
                  </a:lnTo>
                  <a:lnTo>
                    <a:pt x="22473" y="450"/>
                  </a:lnTo>
                  <a:lnTo>
                    <a:pt x="22473" y="1596"/>
                  </a:lnTo>
                  <a:lnTo>
                    <a:pt x="22725" y="1596"/>
                  </a:lnTo>
                  <a:close/>
                  <a:moveTo>
                    <a:pt x="23320" y="627"/>
                  </a:moveTo>
                  <a:lnTo>
                    <a:pt x="23320" y="627"/>
                  </a:lnTo>
                  <a:lnTo>
                    <a:pt x="23320" y="1676"/>
                  </a:lnTo>
                  <a:lnTo>
                    <a:pt x="22725" y="1676"/>
                  </a:lnTo>
                  <a:lnTo>
                    <a:pt x="22130" y="1676"/>
                  </a:lnTo>
                  <a:lnTo>
                    <a:pt x="22130" y="627"/>
                  </a:lnTo>
                  <a:lnTo>
                    <a:pt x="22130" y="627"/>
                  </a:lnTo>
                  <a:lnTo>
                    <a:pt x="22130" y="555"/>
                  </a:lnTo>
                  <a:lnTo>
                    <a:pt x="22366" y="145"/>
                  </a:lnTo>
                  <a:lnTo>
                    <a:pt x="22412" y="66"/>
                  </a:lnTo>
                  <a:lnTo>
                    <a:pt x="22725" y="66"/>
                  </a:lnTo>
                  <a:lnTo>
                    <a:pt x="23038" y="66"/>
                  </a:lnTo>
                  <a:lnTo>
                    <a:pt x="23084" y="145"/>
                  </a:lnTo>
                  <a:lnTo>
                    <a:pt x="23320" y="555"/>
                  </a:lnTo>
                  <a:lnTo>
                    <a:pt x="23320" y="627"/>
                  </a:lnTo>
                  <a:close/>
                  <a:moveTo>
                    <a:pt x="14850" y="2480"/>
                  </a:moveTo>
                  <a:lnTo>
                    <a:pt x="14850" y="2480"/>
                  </a:lnTo>
                  <a:lnTo>
                    <a:pt x="14850" y="2480"/>
                  </a:lnTo>
                  <a:lnTo>
                    <a:pt x="15003" y="2214"/>
                  </a:lnTo>
                  <a:lnTo>
                    <a:pt x="15003" y="2575"/>
                  </a:lnTo>
                  <a:lnTo>
                    <a:pt x="15719" y="2575"/>
                  </a:lnTo>
                  <a:lnTo>
                    <a:pt x="15794" y="2706"/>
                  </a:lnTo>
                  <a:lnTo>
                    <a:pt x="15794" y="3128"/>
                  </a:lnTo>
                  <a:lnTo>
                    <a:pt x="15631" y="3221"/>
                  </a:lnTo>
                  <a:lnTo>
                    <a:pt x="15436" y="2883"/>
                  </a:lnTo>
                  <a:lnTo>
                    <a:pt x="15390" y="2803"/>
                  </a:lnTo>
                  <a:lnTo>
                    <a:pt x="14850" y="2803"/>
                  </a:lnTo>
                  <a:lnTo>
                    <a:pt x="14310" y="2803"/>
                  </a:lnTo>
                  <a:lnTo>
                    <a:pt x="14264" y="2883"/>
                  </a:lnTo>
                  <a:lnTo>
                    <a:pt x="14070" y="3221"/>
                  </a:lnTo>
                  <a:lnTo>
                    <a:pt x="13906" y="3128"/>
                  </a:lnTo>
                  <a:lnTo>
                    <a:pt x="13906" y="2706"/>
                  </a:lnTo>
                  <a:lnTo>
                    <a:pt x="13981" y="2575"/>
                  </a:lnTo>
                  <a:lnTo>
                    <a:pt x="14697" y="2575"/>
                  </a:lnTo>
                  <a:lnTo>
                    <a:pt x="14697" y="2214"/>
                  </a:lnTo>
                  <a:lnTo>
                    <a:pt x="14850" y="2480"/>
                  </a:lnTo>
                  <a:close/>
                  <a:moveTo>
                    <a:pt x="14850" y="2043"/>
                  </a:moveTo>
                  <a:lnTo>
                    <a:pt x="14850" y="2043"/>
                  </a:lnTo>
                  <a:lnTo>
                    <a:pt x="14850" y="2043"/>
                  </a:lnTo>
                  <a:lnTo>
                    <a:pt x="14969" y="1835"/>
                  </a:lnTo>
                  <a:lnTo>
                    <a:pt x="15605" y="1835"/>
                  </a:lnTo>
                  <a:lnTo>
                    <a:pt x="15605" y="569"/>
                  </a:lnTo>
                  <a:lnTo>
                    <a:pt x="15685" y="708"/>
                  </a:lnTo>
                  <a:lnTo>
                    <a:pt x="15685" y="1915"/>
                  </a:lnTo>
                  <a:lnTo>
                    <a:pt x="15081" y="1915"/>
                  </a:lnTo>
                  <a:lnTo>
                    <a:pt x="15035" y="1995"/>
                  </a:lnTo>
                  <a:lnTo>
                    <a:pt x="14850" y="2317"/>
                  </a:lnTo>
                  <a:lnTo>
                    <a:pt x="14665" y="1995"/>
                  </a:lnTo>
                  <a:lnTo>
                    <a:pt x="14619" y="1915"/>
                  </a:lnTo>
                  <a:lnTo>
                    <a:pt x="14015" y="1915"/>
                  </a:lnTo>
                  <a:lnTo>
                    <a:pt x="14015" y="708"/>
                  </a:lnTo>
                  <a:lnTo>
                    <a:pt x="14095" y="569"/>
                  </a:lnTo>
                  <a:lnTo>
                    <a:pt x="14095" y="1835"/>
                  </a:lnTo>
                  <a:lnTo>
                    <a:pt x="14731" y="1835"/>
                  </a:lnTo>
                  <a:lnTo>
                    <a:pt x="14850" y="2043"/>
                  </a:lnTo>
                  <a:close/>
                  <a:moveTo>
                    <a:pt x="14850" y="225"/>
                  </a:moveTo>
                  <a:lnTo>
                    <a:pt x="14850" y="225"/>
                  </a:lnTo>
                  <a:lnTo>
                    <a:pt x="15067" y="225"/>
                  </a:lnTo>
                  <a:lnTo>
                    <a:pt x="15113" y="30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425"/>
                  </a:lnTo>
                  <a:lnTo>
                    <a:pt x="15182" y="589"/>
                  </a:lnTo>
                  <a:lnTo>
                    <a:pt x="15182" y="1596"/>
                  </a:lnTo>
                  <a:lnTo>
                    <a:pt x="15365" y="1596"/>
                  </a:lnTo>
                  <a:lnTo>
                    <a:pt x="15365" y="580"/>
                  </a:lnTo>
                  <a:lnTo>
                    <a:pt x="15115" y="145"/>
                  </a:lnTo>
                  <a:lnTo>
                    <a:pt x="14850" y="145"/>
                  </a:lnTo>
                  <a:lnTo>
                    <a:pt x="14585" y="145"/>
                  </a:lnTo>
                  <a:lnTo>
                    <a:pt x="14335" y="580"/>
                  </a:lnTo>
                  <a:lnTo>
                    <a:pt x="14335" y="1596"/>
                  </a:lnTo>
                  <a:lnTo>
                    <a:pt x="14518" y="1596"/>
                  </a:lnTo>
                  <a:lnTo>
                    <a:pt x="14518" y="589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18" y="425"/>
                  </a:lnTo>
                  <a:lnTo>
                    <a:pt x="14587" y="305"/>
                  </a:lnTo>
                  <a:lnTo>
                    <a:pt x="14633" y="225"/>
                  </a:lnTo>
                  <a:lnTo>
                    <a:pt x="14850" y="225"/>
                  </a:lnTo>
                  <a:close/>
                  <a:moveTo>
                    <a:pt x="14850" y="1596"/>
                  </a:moveTo>
                  <a:lnTo>
                    <a:pt x="14850" y="1596"/>
                  </a:lnTo>
                  <a:lnTo>
                    <a:pt x="15102" y="1596"/>
                  </a:lnTo>
                  <a:lnTo>
                    <a:pt x="15102" y="450"/>
                  </a:lnTo>
                  <a:lnTo>
                    <a:pt x="15019" y="305"/>
                  </a:lnTo>
                  <a:lnTo>
                    <a:pt x="14850" y="305"/>
                  </a:lnTo>
                  <a:lnTo>
                    <a:pt x="14850" y="305"/>
                  </a:lnTo>
                  <a:lnTo>
                    <a:pt x="14681" y="305"/>
                  </a:lnTo>
                  <a:lnTo>
                    <a:pt x="14598" y="450"/>
                  </a:lnTo>
                  <a:lnTo>
                    <a:pt x="14598" y="1596"/>
                  </a:lnTo>
                  <a:lnTo>
                    <a:pt x="14850" y="1596"/>
                  </a:lnTo>
                  <a:close/>
                  <a:moveTo>
                    <a:pt x="15445" y="627"/>
                  </a:moveTo>
                  <a:lnTo>
                    <a:pt x="15445" y="627"/>
                  </a:lnTo>
                  <a:lnTo>
                    <a:pt x="15445" y="1676"/>
                  </a:lnTo>
                  <a:lnTo>
                    <a:pt x="14850" y="1676"/>
                  </a:lnTo>
                  <a:lnTo>
                    <a:pt x="14255" y="1676"/>
                  </a:lnTo>
                  <a:lnTo>
                    <a:pt x="14255" y="627"/>
                  </a:lnTo>
                  <a:lnTo>
                    <a:pt x="14255" y="627"/>
                  </a:lnTo>
                  <a:lnTo>
                    <a:pt x="14255" y="555"/>
                  </a:lnTo>
                  <a:lnTo>
                    <a:pt x="14491" y="145"/>
                  </a:lnTo>
                  <a:lnTo>
                    <a:pt x="14537" y="66"/>
                  </a:lnTo>
                  <a:lnTo>
                    <a:pt x="14850" y="66"/>
                  </a:lnTo>
                  <a:lnTo>
                    <a:pt x="15163" y="66"/>
                  </a:lnTo>
                  <a:lnTo>
                    <a:pt x="15209" y="145"/>
                  </a:lnTo>
                  <a:lnTo>
                    <a:pt x="15445" y="555"/>
                  </a:lnTo>
                  <a:lnTo>
                    <a:pt x="15445" y="627"/>
                  </a:lnTo>
                  <a:close/>
                  <a:moveTo>
                    <a:pt x="0" y="4612"/>
                  </a:moveTo>
                  <a:lnTo>
                    <a:pt x="0" y="4612"/>
                  </a:lnTo>
                  <a:lnTo>
                    <a:pt x="0" y="4494"/>
                  </a:lnTo>
                  <a:lnTo>
                    <a:pt x="144" y="4494"/>
                  </a:lnTo>
                  <a:lnTo>
                    <a:pt x="178" y="4553"/>
                  </a:lnTo>
                  <a:lnTo>
                    <a:pt x="144" y="4612"/>
                  </a:lnTo>
                  <a:lnTo>
                    <a:pt x="0" y="4612"/>
                  </a:lnTo>
                  <a:close/>
                  <a:moveTo>
                    <a:pt x="0" y="4772"/>
                  </a:moveTo>
                  <a:lnTo>
                    <a:pt x="0" y="4772"/>
                  </a:lnTo>
                  <a:lnTo>
                    <a:pt x="0" y="4692"/>
                  </a:lnTo>
                  <a:lnTo>
                    <a:pt x="255" y="4692"/>
                  </a:lnTo>
                  <a:lnTo>
                    <a:pt x="335" y="4553"/>
                  </a:lnTo>
                  <a:lnTo>
                    <a:pt x="255" y="4414"/>
                  </a:lnTo>
                  <a:lnTo>
                    <a:pt x="0" y="4414"/>
                  </a:lnTo>
                  <a:lnTo>
                    <a:pt x="0" y="4334"/>
                  </a:lnTo>
                  <a:lnTo>
                    <a:pt x="303" y="4334"/>
                  </a:lnTo>
                  <a:lnTo>
                    <a:pt x="349" y="4414"/>
                  </a:lnTo>
                  <a:lnTo>
                    <a:pt x="429" y="4553"/>
                  </a:lnTo>
                  <a:lnTo>
                    <a:pt x="349" y="4692"/>
                  </a:lnTo>
                  <a:lnTo>
                    <a:pt x="303" y="4772"/>
                  </a:lnTo>
                  <a:lnTo>
                    <a:pt x="0" y="4772"/>
                  </a:lnTo>
                  <a:close/>
                  <a:moveTo>
                    <a:pt x="3519" y="5623"/>
                  </a:moveTo>
                  <a:lnTo>
                    <a:pt x="3519" y="5623"/>
                  </a:lnTo>
                  <a:lnTo>
                    <a:pt x="2556" y="5623"/>
                  </a:lnTo>
                  <a:lnTo>
                    <a:pt x="2581" y="5580"/>
                  </a:lnTo>
                  <a:lnTo>
                    <a:pt x="2998" y="5580"/>
                  </a:lnTo>
                  <a:lnTo>
                    <a:pt x="3078" y="5580"/>
                  </a:lnTo>
                  <a:lnTo>
                    <a:pt x="3494" y="5580"/>
                  </a:lnTo>
                  <a:lnTo>
                    <a:pt x="3519" y="5623"/>
                  </a:lnTo>
                  <a:close/>
                  <a:moveTo>
                    <a:pt x="3707" y="5623"/>
                  </a:moveTo>
                  <a:lnTo>
                    <a:pt x="3707" y="5623"/>
                  </a:lnTo>
                  <a:lnTo>
                    <a:pt x="3613" y="5623"/>
                  </a:lnTo>
                  <a:lnTo>
                    <a:pt x="3542" y="5500"/>
                  </a:lnTo>
                  <a:lnTo>
                    <a:pt x="3078" y="5500"/>
                  </a:lnTo>
                  <a:lnTo>
                    <a:pt x="2998" y="5500"/>
                  </a:lnTo>
                  <a:lnTo>
                    <a:pt x="2533" y="5500"/>
                  </a:lnTo>
                  <a:lnTo>
                    <a:pt x="2462" y="5623"/>
                  </a:lnTo>
                  <a:lnTo>
                    <a:pt x="2368" y="5623"/>
                  </a:lnTo>
                  <a:lnTo>
                    <a:pt x="2439" y="5500"/>
                  </a:lnTo>
                  <a:lnTo>
                    <a:pt x="2485" y="5420"/>
                  </a:lnTo>
                  <a:lnTo>
                    <a:pt x="2998" y="5420"/>
                  </a:lnTo>
                  <a:lnTo>
                    <a:pt x="3078" y="5420"/>
                  </a:lnTo>
                  <a:lnTo>
                    <a:pt x="3591" y="5420"/>
                  </a:lnTo>
                  <a:lnTo>
                    <a:pt x="3637" y="5500"/>
                  </a:lnTo>
                  <a:lnTo>
                    <a:pt x="3707" y="5623"/>
                  </a:lnTo>
                  <a:close/>
                  <a:moveTo>
                    <a:pt x="7071" y="5623"/>
                  </a:moveTo>
                  <a:lnTo>
                    <a:pt x="7071" y="5623"/>
                  </a:lnTo>
                  <a:lnTo>
                    <a:pt x="6977" y="5623"/>
                  </a:lnTo>
                  <a:lnTo>
                    <a:pt x="7015" y="5557"/>
                  </a:lnTo>
                  <a:lnTo>
                    <a:pt x="7015" y="5343"/>
                  </a:lnTo>
                  <a:lnTo>
                    <a:pt x="6975" y="5343"/>
                  </a:lnTo>
                  <a:lnTo>
                    <a:pt x="6935" y="5343"/>
                  </a:lnTo>
                  <a:lnTo>
                    <a:pt x="6935" y="5557"/>
                  </a:lnTo>
                  <a:lnTo>
                    <a:pt x="6974" y="5623"/>
                  </a:lnTo>
                  <a:lnTo>
                    <a:pt x="6879" y="5623"/>
                  </a:lnTo>
                  <a:lnTo>
                    <a:pt x="6855" y="5582"/>
                  </a:lnTo>
                  <a:lnTo>
                    <a:pt x="6855" y="5544"/>
                  </a:lnTo>
                  <a:lnTo>
                    <a:pt x="6855" y="5418"/>
                  </a:lnTo>
                  <a:lnTo>
                    <a:pt x="6855" y="5343"/>
                  </a:lnTo>
                  <a:lnTo>
                    <a:pt x="6855" y="4981"/>
                  </a:lnTo>
                  <a:lnTo>
                    <a:pt x="6855" y="4553"/>
                  </a:lnTo>
                  <a:lnTo>
                    <a:pt x="6855" y="4125"/>
                  </a:lnTo>
                  <a:lnTo>
                    <a:pt x="6855" y="3763"/>
                  </a:lnTo>
                  <a:lnTo>
                    <a:pt x="6855" y="3688"/>
                  </a:lnTo>
                  <a:lnTo>
                    <a:pt x="6855" y="3562"/>
                  </a:lnTo>
                  <a:lnTo>
                    <a:pt x="6855" y="3524"/>
                  </a:lnTo>
                  <a:lnTo>
                    <a:pt x="6975" y="3316"/>
                  </a:lnTo>
                  <a:lnTo>
                    <a:pt x="6975" y="3316"/>
                  </a:lnTo>
                  <a:lnTo>
                    <a:pt x="7095" y="3524"/>
                  </a:lnTo>
                  <a:lnTo>
                    <a:pt x="7095" y="3562"/>
                  </a:lnTo>
                  <a:lnTo>
                    <a:pt x="7095" y="3688"/>
                  </a:lnTo>
                  <a:lnTo>
                    <a:pt x="7095" y="3763"/>
                  </a:lnTo>
                  <a:lnTo>
                    <a:pt x="7095" y="4125"/>
                  </a:lnTo>
                  <a:lnTo>
                    <a:pt x="7095" y="4553"/>
                  </a:lnTo>
                  <a:lnTo>
                    <a:pt x="7095" y="4981"/>
                  </a:lnTo>
                  <a:lnTo>
                    <a:pt x="7095" y="5343"/>
                  </a:lnTo>
                  <a:lnTo>
                    <a:pt x="7095" y="5418"/>
                  </a:lnTo>
                  <a:lnTo>
                    <a:pt x="7095" y="5544"/>
                  </a:lnTo>
                  <a:lnTo>
                    <a:pt x="7095" y="5582"/>
                  </a:lnTo>
                  <a:lnTo>
                    <a:pt x="7071" y="5623"/>
                  </a:lnTo>
                  <a:close/>
                  <a:moveTo>
                    <a:pt x="7255" y="5623"/>
                  </a:moveTo>
                  <a:lnTo>
                    <a:pt x="7255" y="5623"/>
                  </a:lnTo>
                  <a:lnTo>
                    <a:pt x="7175" y="5623"/>
                  </a:lnTo>
                  <a:lnTo>
                    <a:pt x="7175" y="4553"/>
                  </a:lnTo>
                  <a:lnTo>
                    <a:pt x="7175" y="3389"/>
                  </a:lnTo>
                  <a:lnTo>
                    <a:pt x="7067" y="3203"/>
                  </a:lnTo>
                  <a:lnTo>
                    <a:pt x="6975" y="3203"/>
                  </a:lnTo>
                  <a:lnTo>
                    <a:pt x="6883" y="3203"/>
                  </a:lnTo>
                  <a:lnTo>
                    <a:pt x="6775" y="3389"/>
                  </a:lnTo>
                  <a:lnTo>
                    <a:pt x="6775" y="4553"/>
                  </a:lnTo>
                  <a:lnTo>
                    <a:pt x="6775" y="5623"/>
                  </a:lnTo>
                  <a:lnTo>
                    <a:pt x="6695" y="5623"/>
                  </a:lnTo>
                  <a:lnTo>
                    <a:pt x="6695" y="5578"/>
                  </a:lnTo>
                  <a:lnTo>
                    <a:pt x="6695" y="4553"/>
                  </a:lnTo>
                  <a:lnTo>
                    <a:pt x="6695" y="3528"/>
                  </a:lnTo>
                  <a:lnTo>
                    <a:pt x="6695" y="3422"/>
                  </a:lnTo>
                  <a:lnTo>
                    <a:pt x="6695" y="3365"/>
                  </a:lnTo>
                  <a:lnTo>
                    <a:pt x="6835" y="3123"/>
                  </a:lnTo>
                  <a:lnTo>
                    <a:pt x="6975" y="3123"/>
                  </a:lnTo>
                  <a:lnTo>
                    <a:pt x="7115" y="3123"/>
                  </a:lnTo>
                  <a:lnTo>
                    <a:pt x="7255" y="3365"/>
                  </a:lnTo>
                  <a:lnTo>
                    <a:pt x="7255" y="3422"/>
                  </a:lnTo>
                  <a:lnTo>
                    <a:pt x="7255" y="3528"/>
                  </a:lnTo>
                  <a:lnTo>
                    <a:pt x="7255" y="4553"/>
                  </a:lnTo>
                  <a:lnTo>
                    <a:pt x="7255" y="5578"/>
                  </a:lnTo>
                  <a:lnTo>
                    <a:pt x="7255" y="5623"/>
                  </a:lnTo>
                  <a:close/>
                  <a:moveTo>
                    <a:pt x="7575" y="5623"/>
                  </a:moveTo>
                  <a:lnTo>
                    <a:pt x="7575" y="5623"/>
                  </a:lnTo>
                  <a:lnTo>
                    <a:pt x="7495" y="5623"/>
                  </a:lnTo>
                  <a:lnTo>
                    <a:pt x="7495" y="4692"/>
                  </a:lnTo>
                  <a:lnTo>
                    <a:pt x="8130" y="4692"/>
                  </a:lnTo>
                  <a:lnTo>
                    <a:pt x="8210" y="4553"/>
                  </a:lnTo>
                  <a:lnTo>
                    <a:pt x="8130" y="4414"/>
                  </a:lnTo>
                  <a:lnTo>
                    <a:pt x="7495" y="4414"/>
                  </a:lnTo>
                  <a:lnTo>
                    <a:pt x="7495" y="3230"/>
                  </a:lnTo>
                  <a:lnTo>
                    <a:pt x="7415" y="3091"/>
                  </a:lnTo>
                  <a:lnTo>
                    <a:pt x="7415" y="4494"/>
                  </a:lnTo>
                  <a:lnTo>
                    <a:pt x="8019" y="4494"/>
                  </a:lnTo>
                  <a:lnTo>
                    <a:pt x="8053" y="4553"/>
                  </a:lnTo>
                  <a:lnTo>
                    <a:pt x="8019" y="4612"/>
                  </a:lnTo>
                  <a:lnTo>
                    <a:pt x="7415" y="4612"/>
                  </a:lnTo>
                  <a:lnTo>
                    <a:pt x="7415" y="5623"/>
                  </a:lnTo>
                  <a:lnTo>
                    <a:pt x="7335" y="5623"/>
                  </a:lnTo>
                  <a:lnTo>
                    <a:pt x="7335" y="4553"/>
                  </a:lnTo>
                  <a:lnTo>
                    <a:pt x="7335" y="3043"/>
                  </a:lnTo>
                  <a:lnTo>
                    <a:pt x="6975" y="3043"/>
                  </a:lnTo>
                  <a:lnTo>
                    <a:pt x="6616" y="3043"/>
                  </a:lnTo>
                  <a:lnTo>
                    <a:pt x="6616" y="4553"/>
                  </a:lnTo>
                  <a:lnTo>
                    <a:pt x="6616" y="5623"/>
                  </a:lnTo>
                  <a:lnTo>
                    <a:pt x="6536" y="5623"/>
                  </a:lnTo>
                  <a:lnTo>
                    <a:pt x="6536" y="4612"/>
                  </a:lnTo>
                  <a:lnTo>
                    <a:pt x="5932" y="4612"/>
                  </a:lnTo>
                  <a:lnTo>
                    <a:pt x="5898" y="4553"/>
                  </a:lnTo>
                  <a:lnTo>
                    <a:pt x="5932" y="4494"/>
                  </a:lnTo>
                  <a:lnTo>
                    <a:pt x="6536" y="4494"/>
                  </a:lnTo>
                  <a:lnTo>
                    <a:pt x="6536" y="3091"/>
                  </a:lnTo>
                  <a:lnTo>
                    <a:pt x="6456" y="3230"/>
                  </a:lnTo>
                  <a:lnTo>
                    <a:pt x="6456" y="4414"/>
                  </a:lnTo>
                  <a:lnTo>
                    <a:pt x="5820" y="4414"/>
                  </a:lnTo>
                  <a:lnTo>
                    <a:pt x="5740" y="4553"/>
                  </a:lnTo>
                  <a:lnTo>
                    <a:pt x="5740" y="4553"/>
                  </a:lnTo>
                  <a:lnTo>
                    <a:pt x="5820" y="4692"/>
                  </a:lnTo>
                  <a:lnTo>
                    <a:pt x="6456" y="4692"/>
                  </a:lnTo>
                  <a:lnTo>
                    <a:pt x="6456" y="5623"/>
                  </a:lnTo>
                  <a:lnTo>
                    <a:pt x="6376" y="5623"/>
                  </a:lnTo>
                  <a:lnTo>
                    <a:pt x="6376" y="4772"/>
                  </a:lnTo>
                  <a:lnTo>
                    <a:pt x="5772" y="4772"/>
                  </a:lnTo>
                  <a:lnTo>
                    <a:pt x="5726" y="4692"/>
                  </a:lnTo>
                  <a:lnTo>
                    <a:pt x="5646" y="4553"/>
                  </a:lnTo>
                  <a:lnTo>
                    <a:pt x="5726" y="4414"/>
                  </a:lnTo>
                  <a:lnTo>
                    <a:pt x="5772" y="4334"/>
                  </a:lnTo>
                  <a:lnTo>
                    <a:pt x="6376" y="4334"/>
                  </a:lnTo>
                  <a:lnTo>
                    <a:pt x="6376" y="3369"/>
                  </a:lnTo>
                  <a:lnTo>
                    <a:pt x="6376" y="3205"/>
                  </a:lnTo>
                  <a:lnTo>
                    <a:pt x="6515" y="2963"/>
                  </a:lnTo>
                  <a:lnTo>
                    <a:pt x="6975" y="2963"/>
                  </a:lnTo>
                  <a:lnTo>
                    <a:pt x="7435" y="2963"/>
                  </a:lnTo>
                  <a:lnTo>
                    <a:pt x="7575" y="3205"/>
                  </a:lnTo>
                  <a:lnTo>
                    <a:pt x="7575" y="3369"/>
                  </a:lnTo>
                  <a:lnTo>
                    <a:pt x="7575" y="4334"/>
                  </a:lnTo>
                  <a:lnTo>
                    <a:pt x="8178" y="4334"/>
                  </a:lnTo>
                  <a:lnTo>
                    <a:pt x="8224" y="4414"/>
                  </a:lnTo>
                  <a:lnTo>
                    <a:pt x="8304" y="4553"/>
                  </a:lnTo>
                  <a:lnTo>
                    <a:pt x="8304" y="4553"/>
                  </a:lnTo>
                  <a:lnTo>
                    <a:pt x="8224" y="4692"/>
                  </a:lnTo>
                  <a:lnTo>
                    <a:pt x="8178" y="4772"/>
                  </a:lnTo>
                  <a:lnTo>
                    <a:pt x="7575" y="4772"/>
                  </a:lnTo>
                  <a:lnTo>
                    <a:pt x="7575" y="5623"/>
                  </a:lnTo>
                  <a:close/>
                  <a:moveTo>
                    <a:pt x="11394" y="5623"/>
                  </a:moveTo>
                  <a:lnTo>
                    <a:pt x="11394" y="5623"/>
                  </a:lnTo>
                  <a:lnTo>
                    <a:pt x="10431" y="5623"/>
                  </a:lnTo>
                  <a:lnTo>
                    <a:pt x="10456" y="5580"/>
                  </a:lnTo>
                  <a:lnTo>
                    <a:pt x="10873" y="5580"/>
                  </a:lnTo>
                  <a:lnTo>
                    <a:pt x="10953" y="5580"/>
                  </a:lnTo>
                  <a:lnTo>
                    <a:pt x="11369" y="5580"/>
                  </a:lnTo>
                  <a:lnTo>
                    <a:pt x="11394" y="5623"/>
                  </a:lnTo>
                  <a:close/>
                  <a:moveTo>
                    <a:pt x="11582" y="5623"/>
                  </a:moveTo>
                  <a:lnTo>
                    <a:pt x="11582" y="5623"/>
                  </a:lnTo>
                  <a:lnTo>
                    <a:pt x="11488" y="5623"/>
                  </a:lnTo>
                  <a:lnTo>
                    <a:pt x="11417" y="5500"/>
                  </a:lnTo>
                  <a:lnTo>
                    <a:pt x="10953" y="5500"/>
                  </a:lnTo>
                  <a:lnTo>
                    <a:pt x="10873" y="5500"/>
                  </a:lnTo>
                  <a:lnTo>
                    <a:pt x="10408" y="5500"/>
                  </a:lnTo>
                  <a:lnTo>
                    <a:pt x="10337" y="5623"/>
                  </a:lnTo>
                  <a:lnTo>
                    <a:pt x="10243" y="5623"/>
                  </a:lnTo>
                  <a:lnTo>
                    <a:pt x="10314" y="5500"/>
                  </a:lnTo>
                  <a:lnTo>
                    <a:pt x="10360" y="5420"/>
                  </a:lnTo>
                  <a:lnTo>
                    <a:pt x="10873" y="5420"/>
                  </a:lnTo>
                  <a:lnTo>
                    <a:pt x="10953" y="5420"/>
                  </a:lnTo>
                  <a:lnTo>
                    <a:pt x="11466" y="5420"/>
                  </a:lnTo>
                  <a:lnTo>
                    <a:pt x="11512" y="5500"/>
                  </a:lnTo>
                  <a:lnTo>
                    <a:pt x="11582" y="5623"/>
                  </a:lnTo>
                  <a:close/>
                  <a:moveTo>
                    <a:pt x="14970" y="4455"/>
                  </a:moveTo>
                  <a:lnTo>
                    <a:pt x="14970" y="4455"/>
                  </a:lnTo>
                  <a:lnTo>
                    <a:pt x="14890" y="4655"/>
                  </a:lnTo>
                  <a:lnTo>
                    <a:pt x="14890" y="4553"/>
                  </a:lnTo>
                  <a:lnTo>
                    <a:pt x="14890" y="4553"/>
                  </a:lnTo>
                  <a:lnTo>
                    <a:pt x="14890" y="4125"/>
                  </a:lnTo>
                  <a:lnTo>
                    <a:pt x="14890" y="3843"/>
                  </a:lnTo>
                  <a:lnTo>
                    <a:pt x="14850" y="3843"/>
                  </a:lnTo>
                  <a:lnTo>
                    <a:pt x="14810" y="3843"/>
                  </a:lnTo>
                  <a:lnTo>
                    <a:pt x="14810" y="4125"/>
                  </a:lnTo>
                  <a:lnTo>
                    <a:pt x="14810" y="4553"/>
                  </a:lnTo>
                  <a:lnTo>
                    <a:pt x="14810" y="4854"/>
                  </a:lnTo>
                  <a:lnTo>
                    <a:pt x="14730" y="5053"/>
                  </a:lnTo>
                  <a:lnTo>
                    <a:pt x="14730" y="4981"/>
                  </a:lnTo>
                  <a:lnTo>
                    <a:pt x="14730" y="4553"/>
                  </a:lnTo>
                  <a:lnTo>
                    <a:pt x="14730" y="4125"/>
                  </a:lnTo>
                  <a:lnTo>
                    <a:pt x="14730" y="3763"/>
                  </a:lnTo>
                  <a:lnTo>
                    <a:pt x="14730" y="3688"/>
                  </a:lnTo>
                  <a:lnTo>
                    <a:pt x="14730" y="3562"/>
                  </a:lnTo>
                  <a:lnTo>
                    <a:pt x="14730" y="3524"/>
                  </a:lnTo>
                  <a:lnTo>
                    <a:pt x="14850" y="3316"/>
                  </a:lnTo>
                  <a:lnTo>
                    <a:pt x="14850" y="3316"/>
                  </a:lnTo>
                  <a:lnTo>
                    <a:pt x="14970" y="3524"/>
                  </a:lnTo>
                  <a:lnTo>
                    <a:pt x="14970" y="3562"/>
                  </a:lnTo>
                  <a:lnTo>
                    <a:pt x="14970" y="3688"/>
                  </a:lnTo>
                  <a:lnTo>
                    <a:pt x="14970" y="3763"/>
                  </a:lnTo>
                  <a:lnTo>
                    <a:pt x="14970" y="4125"/>
                  </a:lnTo>
                  <a:lnTo>
                    <a:pt x="14970" y="4455"/>
                  </a:lnTo>
                  <a:close/>
                  <a:moveTo>
                    <a:pt x="15130" y="4455"/>
                  </a:moveTo>
                  <a:lnTo>
                    <a:pt x="15130" y="4455"/>
                  </a:lnTo>
                  <a:lnTo>
                    <a:pt x="15050" y="4455"/>
                  </a:lnTo>
                  <a:lnTo>
                    <a:pt x="15050" y="3389"/>
                  </a:lnTo>
                  <a:lnTo>
                    <a:pt x="14942" y="3203"/>
                  </a:lnTo>
                  <a:lnTo>
                    <a:pt x="14850" y="3203"/>
                  </a:lnTo>
                  <a:lnTo>
                    <a:pt x="14758" y="3203"/>
                  </a:lnTo>
                  <a:lnTo>
                    <a:pt x="14650" y="3389"/>
                  </a:lnTo>
                  <a:lnTo>
                    <a:pt x="14650" y="4553"/>
                  </a:lnTo>
                  <a:lnTo>
                    <a:pt x="14650" y="4553"/>
                  </a:lnTo>
                  <a:lnTo>
                    <a:pt x="14650" y="5253"/>
                  </a:lnTo>
                  <a:lnTo>
                    <a:pt x="14570" y="5452"/>
                  </a:lnTo>
                  <a:lnTo>
                    <a:pt x="14570" y="4553"/>
                  </a:lnTo>
                  <a:lnTo>
                    <a:pt x="14570" y="3528"/>
                  </a:lnTo>
                  <a:lnTo>
                    <a:pt x="14570" y="3422"/>
                  </a:lnTo>
                  <a:lnTo>
                    <a:pt x="14570" y="3365"/>
                  </a:lnTo>
                  <a:lnTo>
                    <a:pt x="14710" y="3123"/>
                  </a:lnTo>
                  <a:lnTo>
                    <a:pt x="14850" y="3123"/>
                  </a:lnTo>
                  <a:lnTo>
                    <a:pt x="14990" y="3123"/>
                  </a:lnTo>
                  <a:lnTo>
                    <a:pt x="15130" y="3365"/>
                  </a:lnTo>
                  <a:lnTo>
                    <a:pt x="15130" y="3422"/>
                  </a:lnTo>
                  <a:lnTo>
                    <a:pt x="15130" y="3528"/>
                  </a:lnTo>
                  <a:lnTo>
                    <a:pt x="15130" y="4455"/>
                  </a:lnTo>
                  <a:close/>
                  <a:moveTo>
                    <a:pt x="16123" y="4455"/>
                  </a:moveTo>
                  <a:lnTo>
                    <a:pt x="16123" y="4455"/>
                  </a:lnTo>
                  <a:lnTo>
                    <a:pt x="16029" y="4455"/>
                  </a:lnTo>
                  <a:lnTo>
                    <a:pt x="16005" y="4414"/>
                  </a:lnTo>
                  <a:lnTo>
                    <a:pt x="15370" y="4414"/>
                  </a:lnTo>
                  <a:lnTo>
                    <a:pt x="15370" y="3230"/>
                  </a:lnTo>
                  <a:lnTo>
                    <a:pt x="15290" y="3091"/>
                  </a:lnTo>
                  <a:lnTo>
                    <a:pt x="15290" y="4455"/>
                  </a:lnTo>
                  <a:lnTo>
                    <a:pt x="15210" y="4455"/>
                  </a:lnTo>
                  <a:lnTo>
                    <a:pt x="15210" y="3043"/>
                  </a:lnTo>
                  <a:lnTo>
                    <a:pt x="14850" y="3043"/>
                  </a:lnTo>
                  <a:lnTo>
                    <a:pt x="14490" y="3043"/>
                  </a:lnTo>
                  <a:lnTo>
                    <a:pt x="14490" y="4553"/>
                  </a:lnTo>
                  <a:lnTo>
                    <a:pt x="14490" y="5623"/>
                  </a:lnTo>
                  <a:lnTo>
                    <a:pt x="14411" y="5623"/>
                  </a:lnTo>
                  <a:lnTo>
                    <a:pt x="14411" y="4612"/>
                  </a:lnTo>
                  <a:lnTo>
                    <a:pt x="13807" y="4612"/>
                  </a:lnTo>
                  <a:lnTo>
                    <a:pt x="13773" y="4553"/>
                  </a:lnTo>
                  <a:lnTo>
                    <a:pt x="13773" y="4553"/>
                  </a:lnTo>
                  <a:lnTo>
                    <a:pt x="13807" y="4494"/>
                  </a:lnTo>
                  <a:lnTo>
                    <a:pt x="14411" y="4494"/>
                  </a:lnTo>
                  <a:lnTo>
                    <a:pt x="14411" y="3091"/>
                  </a:lnTo>
                  <a:lnTo>
                    <a:pt x="14331" y="3230"/>
                  </a:lnTo>
                  <a:lnTo>
                    <a:pt x="14331" y="4414"/>
                  </a:lnTo>
                  <a:lnTo>
                    <a:pt x="13695" y="4414"/>
                  </a:lnTo>
                  <a:lnTo>
                    <a:pt x="13615" y="4553"/>
                  </a:lnTo>
                  <a:lnTo>
                    <a:pt x="13695" y="4692"/>
                  </a:lnTo>
                  <a:lnTo>
                    <a:pt x="14331" y="4692"/>
                  </a:lnTo>
                  <a:lnTo>
                    <a:pt x="14331" y="5623"/>
                  </a:lnTo>
                  <a:lnTo>
                    <a:pt x="14251" y="5623"/>
                  </a:lnTo>
                  <a:lnTo>
                    <a:pt x="14251" y="4772"/>
                  </a:lnTo>
                  <a:lnTo>
                    <a:pt x="13647" y="4772"/>
                  </a:lnTo>
                  <a:lnTo>
                    <a:pt x="13601" y="4692"/>
                  </a:lnTo>
                  <a:lnTo>
                    <a:pt x="13521" y="4553"/>
                  </a:lnTo>
                  <a:lnTo>
                    <a:pt x="13601" y="4414"/>
                  </a:lnTo>
                  <a:lnTo>
                    <a:pt x="13647" y="4334"/>
                  </a:lnTo>
                  <a:lnTo>
                    <a:pt x="14251" y="4334"/>
                  </a:lnTo>
                  <a:lnTo>
                    <a:pt x="14251" y="3369"/>
                  </a:lnTo>
                  <a:lnTo>
                    <a:pt x="14251" y="3205"/>
                  </a:lnTo>
                  <a:lnTo>
                    <a:pt x="14390" y="2963"/>
                  </a:lnTo>
                  <a:lnTo>
                    <a:pt x="14850" y="2963"/>
                  </a:lnTo>
                  <a:lnTo>
                    <a:pt x="15310" y="2963"/>
                  </a:lnTo>
                  <a:lnTo>
                    <a:pt x="15450" y="3205"/>
                  </a:lnTo>
                  <a:lnTo>
                    <a:pt x="15450" y="3369"/>
                  </a:lnTo>
                  <a:lnTo>
                    <a:pt x="15450" y="4334"/>
                  </a:lnTo>
                  <a:lnTo>
                    <a:pt x="16053" y="4334"/>
                  </a:lnTo>
                  <a:lnTo>
                    <a:pt x="16099" y="4414"/>
                  </a:lnTo>
                  <a:lnTo>
                    <a:pt x="16123" y="4455"/>
                  </a:lnTo>
                  <a:close/>
                  <a:moveTo>
                    <a:pt x="22845" y="4455"/>
                  </a:moveTo>
                  <a:lnTo>
                    <a:pt x="22845" y="4455"/>
                  </a:lnTo>
                  <a:lnTo>
                    <a:pt x="22765" y="4455"/>
                  </a:lnTo>
                  <a:lnTo>
                    <a:pt x="22765" y="4125"/>
                  </a:lnTo>
                  <a:lnTo>
                    <a:pt x="22765" y="3843"/>
                  </a:lnTo>
                  <a:lnTo>
                    <a:pt x="22725" y="3843"/>
                  </a:lnTo>
                  <a:lnTo>
                    <a:pt x="22685" y="3843"/>
                  </a:lnTo>
                  <a:lnTo>
                    <a:pt x="22685" y="4125"/>
                  </a:lnTo>
                  <a:lnTo>
                    <a:pt x="22685" y="4455"/>
                  </a:lnTo>
                  <a:lnTo>
                    <a:pt x="22605" y="4455"/>
                  </a:lnTo>
                  <a:lnTo>
                    <a:pt x="22605" y="4125"/>
                  </a:lnTo>
                  <a:lnTo>
                    <a:pt x="22605" y="3763"/>
                  </a:lnTo>
                  <a:lnTo>
                    <a:pt x="22605" y="3688"/>
                  </a:lnTo>
                  <a:lnTo>
                    <a:pt x="22605" y="3562"/>
                  </a:lnTo>
                  <a:lnTo>
                    <a:pt x="22605" y="3524"/>
                  </a:lnTo>
                  <a:lnTo>
                    <a:pt x="22725" y="3316"/>
                  </a:lnTo>
                  <a:lnTo>
                    <a:pt x="22725" y="3316"/>
                  </a:lnTo>
                  <a:lnTo>
                    <a:pt x="22845" y="3524"/>
                  </a:lnTo>
                  <a:lnTo>
                    <a:pt x="22845" y="3562"/>
                  </a:lnTo>
                  <a:lnTo>
                    <a:pt x="22845" y="3688"/>
                  </a:lnTo>
                  <a:lnTo>
                    <a:pt x="22845" y="3763"/>
                  </a:lnTo>
                  <a:lnTo>
                    <a:pt x="22845" y="4125"/>
                  </a:lnTo>
                  <a:lnTo>
                    <a:pt x="22845" y="4455"/>
                  </a:lnTo>
                  <a:close/>
                  <a:moveTo>
                    <a:pt x="23005" y="4455"/>
                  </a:moveTo>
                  <a:lnTo>
                    <a:pt x="23005" y="4455"/>
                  </a:lnTo>
                  <a:lnTo>
                    <a:pt x="22925" y="4455"/>
                  </a:lnTo>
                  <a:lnTo>
                    <a:pt x="22925" y="3389"/>
                  </a:lnTo>
                  <a:lnTo>
                    <a:pt x="22817" y="3203"/>
                  </a:lnTo>
                  <a:lnTo>
                    <a:pt x="22725" y="3203"/>
                  </a:lnTo>
                  <a:lnTo>
                    <a:pt x="22633" y="3203"/>
                  </a:lnTo>
                  <a:lnTo>
                    <a:pt x="22525" y="3389"/>
                  </a:lnTo>
                  <a:lnTo>
                    <a:pt x="22525" y="4455"/>
                  </a:lnTo>
                  <a:lnTo>
                    <a:pt x="22445" y="4455"/>
                  </a:lnTo>
                  <a:lnTo>
                    <a:pt x="22445" y="3528"/>
                  </a:lnTo>
                  <a:lnTo>
                    <a:pt x="22445" y="3422"/>
                  </a:lnTo>
                  <a:lnTo>
                    <a:pt x="22445" y="3365"/>
                  </a:lnTo>
                  <a:lnTo>
                    <a:pt x="22585" y="3123"/>
                  </a:lnTo>
                  <a:lnTo>
                    <a:pt x="22725" y="3123"/>
                  </a:lnTo>
                  <a:lnTo>
                    <a:pt x="22865" y="3123"/>
                  </a:lnTo>
                  <a:lnTo>
                    <a:pt x="23005" y="3365"/>
                  </a:lnTo>
                  <a:lnTo>
                    <a:pt x="23005" y="3422"/>
                  </a:lnTo>
                  <a:lnTo>
                    <a:pt x="23005" y="3528"/>
                  </a:lnTo>
                  <a:lnTo>
                    <a:pt x="23005" y="4455"/>
                  </a:lnTo>
                  <a:close/>
                  <a:moveTo>
                    <a:pt x="23998" y="4455"/>
                  </a:moveTo>
                  <a:lnTo>
                    <a:pt x="23998" y="4455"/>
                  </a:lnTo>
                  <a:lnTo>
                    <a:pt x="23904" y="4455"/>
                  </a:lnTo>
                  <a:lnTo>
                    <a:pt x="23880" y="4414"/>
                  </a:lnTo>
                  <a:lnTo>
                    <a:pt x="23245" y="4414"/>
                  </a:lnTo>
                  <a:lnTo>
                    <a:pt x="23245" y="3230"/>
                  </a:lnTo>
                  <a:lnTo>
                    <a:pt x="23165" y="3091"/>
                  </a:lnTo>
                  <a:lnTo>
                    <a:pt x="23165" y="4455"/>
                  </a:lnTo>
                  <a:lnTo>
                    <a:pt x="23085" y="4455"/>
                  </a:lnTo>
                  <a:lnTo>
                    <a:pt x="23085" y="3043"/>
                  </a:lnTo>
                  <a:lnTo>
                    <a:pt x="22725" y="3043"/>
                  </a:lnTo>
                  <a:lnTo>
                    <a:pt x="22365" y="3043"/>
                  </a:lnTo>
                  <a:lnTo>
                    <a:pt x="22365" y="4455"/>
                  </a:lnTo>
                  <a:lnTo>
                    <a:pt x="22286" y="4455"/>
                  </a:lnTo>
                  <a:lnTo>
                    <a:pt x="22286" y="3091"/>
                  </a:lnTo>
                  <a:lnTo>
                    <a:pt x="22206" y="3230"/>
                  </a:lnTo>
                  <a:lnTo>
                    <a:pt x="22206" y="4414"/>
                  </a:lnTo>
                  <a:lnTo>
                    <a:pt x="21570" y="4414"/>
                  </a:lnTo>
                  <a:lnTo>
                    <a:pt x="21546" y="4455"/>
                  </a:lnTo>
                  <a:lnTo>
                    <a:pt x="21452" y="4455"/>
                  </a:lnTo>
                  <a:lnTo>
                    <a:pt x="21476" y="4414"/>
                  </a:lnTo>
                  <a:lnTo>
                    <a:pt x="21522" y="4334"/>
                  </a:lnTo>
                  <a:lnTo>
                    <a:pt x="22126" y="4334"/>
                  </a:lnTo>
                  <a:lnTo>
                    <a:pt x="22126" y="3369"/>
                  </a:lnTo>
                  <a:lnTo>
                    <a:pt x="22126" y="3205"/>
                  </a:lnTo>
                  <a:lnTo>
                    <a:pt x="22265" y="2963"/>
                  </a:lnTo>
                  <a:lnTo>
                    <a:pt x="22725" y="2963"/>
                  </a:lnTo>
                  <a:lnTo>
                    <a:pt x="23185" y="2963"/>
                  </a:lnTo>
                  <a:lnTo>
                    <a:pt x="23325" y="3205"/>
                  </a:lnTo>
                  <a:lnTo>
                    <a:pt x="23325" y="3369"/>
                  </a:lnTo>
                  <a:lnTo>
                    <a:pt x="23325" y="4334"/>
                  </a:lnTo>
                  <a:lnTo>
                    <a:pt x="23928" y="4334"/>
                  </a:lnTo>
                  <a:lnTo>
                    <a:pt x="23974" y="4414"/>
                  </a:lnTo>
                  <a:lnTo>
                    <a:pt x="23998" y="4455"/>
                  </a:lnTo>
                  <a:close/>
                  <a:moveTo>
                    <a:pt x="29422" y="4455"/>
                  </a:moveTo>
                  <a:lnTo>
                    <a:pt x="29422" y="4455"/>
                  </a:lnTo>
                  <a:lnTo>
                    <a:pt x="29327" y="4455"/>
                  </a:lnTo>
                  <a:lnTo>
                    <a:pt x="29351" y="4414"/>
                  </a:lnTo>
                  <a:lnTo>
                    <a:pt x="29397" y="4334"/>
                  </a:lnTo>
                  <a:lnTo>
                    <a:pt x="29700" y="4334"/>
                  </a:lnTo>
                  <a:lnTo>
                    <a:pt x="29700" y="4414"/>
                  </a:lnTo>
                  <a:lnTo>
                    <a:pt x="29445" y="4414"/>
                  </a:lnTo>
                  <a:lnTo>
                    <a:pt x="29422" y="445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5536" y="188640"/>
            <a:ext cx="2654299" cy="1012825"/>
            <a:chOff x="703263" y="636588"/>
            <a:chExt cx="2654299" cy="1012825"/>
          </a:xfrm>
        </p:grpSpPr>
        <p:sp>
          <p:nvSpPr>
            <p:cNvPr id="6" name="AutoShape 2"/>
            <p:cNvSpPr>
              <a:spLocks noChangeAspect="1" noChangeArrowheads="1" noTextEdit="1"/>
            </p:cNvSpPr>
            <p:nvPr/>
          </p:nvSpPr>
          <p:spPr bwMode="auto">
            <a:xfrm>
              <a:off x="703263" y="636588"/>
              <a:ext cx="2649537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335088" y="650876"/>
              <a:ext cx="293687" cy="280988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56" y="425"/>
                </a:cxn>
                <a:cxn ang="0">
                  <a:pos x="102" y="636"/>
                </a:cxn>
                <a:cxn ang="0">
                  <a:pos x="242" y="738"/>
                </a:cxn>
                <a:cxn ang="0">
                  <a:pos x="392" y="532"/>
                </a:cxn>
                <a:cxn ang="0">
                  <a:pos x="536" y="732"/>
                </a:cxn>
                <a:cxn ang="0">
                  <a:pos x="676" y="630"/>
                </a:cxn>
                <a:cxn ang="0">
                  <a:pos x="525" y="422"/>
                </a:cxn>
                <a:cxn ang="0">
                  <a:pos x="770" y="342"/>
                </a:cxn>
                <a:cxn ang="0">
                  <a:pos x="716" y="178"/>
                </a:cxn>
                <a:cxn ang="0">
                  <a:pos x="471" y="257"/>
                </a:cxn>
                <a:cxn ang="0">
                  <a:pos x="471" y="0"/>
                </a:cxn>
                <a:cxn ang="0">
                  <a:pos x="299" y="0"/>
                </a:cxn>
                <a:cxn ang="0">
                  <a:pos x="299" y="257"/>
                </a:cxn>
                <a:cxn ang="0">
                  <a:pos x="54" y="178"/>
                </a:cxn>
                <a:cxn ang="0">
                  <a:pos x="0" y="342"/>
                </a:cxn>
              </a:cxnLst>
              <a:rect l="0" t="0" r="r" b="b"/>
              <a:pathLst>
                <a:path w="770" h="738">
                  <a:moveTo>
                    <a:pt x="0" y="342"/>
                  </a:moveTo>
                  <a:lnTo>
                    <a:pt x="256" y="425"/>
                  </a:lnTo>
                  <a:lnTo>
                    <a:pt x="102" y="636"/>
                  </a:lnTo>
                  <a:lnTo>
                    <a:pt x="242" y="738"/>
                  </a:lnTo>
                  <a:lnTo>
                    <a:pt x="392" y="532"/>
                  </a:lnTo>
                  <a:lnTo>
                    <a:pt x="536" y="732"/>
                  </a:lnTo>
                  <a:lnTo>
                    <a:pt x="676" y="630"/>
                  </a:lnTo>
                  <a:lnTo>
                    <a:pt x="525" y="422"/>
                  </a:lnTo>
                  <a:lnTo>
                    <a:pt x="770" y="342"/>
                  </a:lnTo>
                  <a:lnTo>
                    <a:pt x="716" y="178"/>
                  </a:lnTo>
                  <a:lnTo>
                    <a:pt x="471" y="257"/>
                  </a:lnTo>
                  <a:lnTo>
                    <a:pt x="471" y="0"/>
                  </a:lnTo>
                  <a:cubicBezTo>
                    <a:pt x="414" y="0"/>
                    <a:pt x="356" y="0"/>
                    <a:pt x="299" y="0"/>
                  </a:cubicBezTo>
                  <a:lnTo>
                    <a:pt x="299" y="257"/>
                  </a:lnTo>
                  <a:lnTo>
                    <a:pt x="54" y="178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BD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BDE8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23900" y="696913"/>
              <a:ext cx="539750" cy="673100"/>
            </a:xfrm>
            <a:custGeom>
              <a:avLst/>
              <a:gdLst/>
              <a:ahLst/>
              <a:cxnLst>
                <a:cxn ang="0">
                  <a:pos x="1418" y="1766"/>
                </a:cxn>
                <a:cxn ang="0">
                  <a:pos x="1418" y="0"/>
                </a:cxn>
                <a:cxn ang="0">
                  <a:pos x="989" y="0"/>
                </a:cxn>
                <a:cxn ang="0">
                  <a:pos x="989" y="972"/>
                </a:cxn>
                <a:cxn ang="0">
                  <a:pos x="258" y="0"/>
                </a:cxn>
                <a:cxn ang="0">
                  <a:pos x="0" y="0"/>
                </a:cxn>
                <a:cxn ang="0">
                  <a:pos x="0" y="1766"/>
                </a:cxn>
                <a:cxn ang="0">
                  <a:pos x="429" y="1766"/>
                </a:cxn>
                <a:cxn ang="0">
                  <a:pos x="429" y="795"/>
                </a:cxn>
                <a:cxn ang="0">
                  <a:pos x="1161" y="1766"/>
                </a:cxn>
                <a:cxn ang="0">
                  <a:pos x="1418" y="1766"/>
                </a:cxn>
              </a:cxnLst>
              <a:rect l="0" t="0" r="r" b="b"/>
              <a:pathLst>
                <a:path w="1418" h="1766">
                  <a:moveTo>
                    <a:pt x="1418" y="1766"/>
                  </a:moveTo>
                  <a:lnTo>
                    <a:pt x="1418" y="0"/>
                  </a:lnTo>
                  <a:lnTo>
                    <a:pt x="989" y="0"/>
                  </a:lnTo>
                  <a:lnTo>
                    <a:pt x="989" y="972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766"/>
                  </a:lnTo>
                  <a:lnTo>
                    <a:pt x="429" y="1766"/>
                  </a:lnTo>
                  <a:lnTo>
                    <a:pt x="429" y="795"/>
                  </a:lnTo>
                  <a:lnTo>
                    <a:pt x="1161" y="1766"/>
                  </a:lnTo>
                  <a:lnTo>
                    <a:pt x="1418" y="176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685925" y="696913"/>
              <a:ext cx="1671637" cy="728663"/>
            </a:xfrm>
            <a:custGeom>
              <a:avLst/>
              <a:gdLst/>
              <a:ahLst/>
              <a:cxnLst>
                <a:cxn ang="0">
                  <a:pos x="3379" y="1383"/>
                </a:cxn>
                <a:cxn ang="0">
                  <a:pos x="3392" y="1853"/>
                </a:cxn>
                <a:cxn ang="0">
                  <a:pos x="3262" y="1383"/>
                </a:cxn>
                <a:cxn ang="0">
                  <a:pos x="3169" y="1416"/>
                </a:cxn>
                <a:cxn ang="0">
                  <a:pos x="2980" y="1383"/>
                </a:cxn>
                <a:cxn ang="0">
                  <a:pos x="2939" y="1307"/>
                </a:cxn>
                <a:cxn ang="0">
                  <a:pos x="2776" y="1661"/>
                </a:cxn>
                <a:cxn ang="0">
                  <a:pos x="2810" y="1660"/>
                </a:cxn>
                <a:cxn ang="0">
                  <a:pos x="2802" y="1448"/>
                </a:cxn>
                <a:cxn ang="0">
                  <a:pos x="2222" y="1496"/>
                </a:cxn>
                <a:cxn ang="0">
                  <a:pos x="2414" y="1410"/>
                </a:cxn>
                <a:cxn ang="0">
                  <a:pos x="1887" y="1377"/>
                </a:cxn>
                <a:cxn ang="0">
                  <a:pos x="1727" y="1580"/>
                </a:cxn>
                <a:cxn ang="0">
                  <a:pos x="1579" y="1383"/>
                </a:cxn>
                <a:cxn ang="0">
                  <a:pos x="1102" y="1765"/>
                </a:cxn>
                <a:cxn ang="0">
                  <a:pos x="1141" y="1307"/>
                </a:cxn>
                <a:cxn ang="0">
                  <a:pos x="617" y="1383"/>
                </a:cxn>
                <a:cxn ang="0">
                  <a:pos x="913" y="1765"/>
                </a:cxn>
                <a:cxn ang="0">
                  <a:pos x="401" y="1531"/>
                </a:cxn>
                <a:cxn ang="0">
                  <a:pos x="438" y="1532"/>
                </a:cxn>
                <a:cxn ang="0">
                  <a:pos x="1722" y="797"/>
                </a:cxn>
                <a:cxn ang="0">
                  <a:pos x="1729" y="1126"/>
                </a:cxn>
                <a:cxn ang="0">
                  <a:pos x="1432" y="803"/>
                </a:cxn>
                <a:cxn ang="0">
                  <a:pos x="1280" y="803"/>
                </a:cxn>
                <a:cxn ang="0">
                  <a:pos x="799" y="962"/>
                </a:cxn>
                <a:cxn ang="0">
                  <a:pos x="1128" y="770"/>
                </a:cxn>
                <a:cxn ang="0">
                  <a:pos x="1155" y="1153"/>
                </a:cxn>
                <a:cxn ang="0">
                  <a:pos x="577" y="642"/>
                </a:cxn>
                <a:cxn ang="0">
                  <a:pos x="611" y="803"/>
                </a:cxn>
                <a:cxn ang="0">
                  <a:pos x="231" y="1124"/>
                </a:cxn>
                <a:cxn ang="0">
                  <a:pos x="259" y="858"/>
                </a:cxn>
                <a:cxn ang="0">
                  <a:pos x="216" y="612"/>
                </a:cxn>
                <a:cxn ang="0">
                  <a:pos x="4304" y="251"/>
                </a:cxn>
                <a:cxn ang="0">
                  <a:pos x="4059" y="0"/>
                </a:cxn>
                <a:cxn ang="0">
                  <a:pos x="3768" y="148"/>
                </a:cxn>
                <a:cxn ang="0">
                  <a:pos x="3778" y="512"/>
                </a:cxn>
                <a:cxn ang="0">
                  <a:pos x="3755" y="317"/>
                </a:cxn>
                <a:cxn ang="0">
                  <a:pos x="3768" y="148"/>
                </a:cxn>
                <a:cxn ang="0">
                  <a:pos x="3313" y="153"/>
                </a:cxn>
                <a:cxn ang="0">
                  <a:pos x="3126" y="536"/>
                </a:cxn>
                <a:cxn ang="0">
                  <a:pos x="3165" y="78"/>
                </a:cxn>
                <a:cxn ang="0">
                  <a:pos x="2795" y="508"/>
                </a:cxn>
                <a:cxn ang="0">
                  <a:pos x="2627" y="536"/>
                </a:cxn>
                <a:cxn ang="0">
                  <a:pos x="2412" y="536"/>
                </a:cxn>
                <a:cxn ang="0">
                  <a:pos x="2429" y="99"/>
                </a:cxn>
                <a:cxn ang="0">
                  <a:pos x="1975" y="251"/>
                </a:cxn>
                <a:cxn ang="0">
                  <a:pos x="1961" y="463"/>
                </a:cxn>
                <a:cxn ang="0">
                  <a:pos x="2118" y="177"/>
                </a:cxn>
                <a:cxn ang="0">
                  <a:pos x="1663" y="181"/>
                </a:cxn>
                <a:cxn ang="0">
                  <a:pos x="1467" y="345"/>
                </a:cxn>
                <a:cxn ang="0">
                  <a:pos x="1354" y="153"/>
                </a:cxn>
                <a:cxn ang="0">
                  <a:pos x="747" y="181"/>
                </a:cxn>
                <a:cxn ang="0">
                  <a:pos x="551" y="345"/>
                </a:cxn>
                <a:cxn ang="0">
                  <a:pos x="381" y="0"/>
                </a:cxn>
                <a:cxn ang="0">
                  <a:pos x="400" y="536"/>
                </a:cxn>
              </a:cxnLst>
              <a:rect l="0" t="0" r="r" b="b"/>
              <a:pathLst>
                <a:path w="4388" h="1912">
                  <a:moveTo>
                    <a:pt x="3736" y="1383"/>
                  </a:moveTo>
                  <a:lnTo>
                    <a:pt x="3701" y="1383"/>
                  </a:lnTo>
                  <a:lnTo>
                    <a:pt x="3701" y="1559"/>
                  </a:lnTo>
                  <a:cubicBezTo>
                    <a:pt x="3701" y="1669"/>
                    <a:pt x="3641" y="1735"/>
                    <a:pt x="3549" y="1735"/>
                  </a:cubicBezTo>
                  <a:cubicBezTo>
                    <a:pt x="3468" y="1735"/>
                    <a:pt x="3413" y="1687"/>
                    <a:pt x="3413" y="1586"/>
                  </a:cubicBezTo>
                  <a:lnTo>
                    <a:pt x="3413" y="1383"/>
                  </a:lnTo>
                  <a:lnTo>
                    <a:pt x="3379" y="1383"/>
                  </a:lnTo>
                  <a:lnTo>
                    <a:pt x="3379" y="1588"/>
                  </a:lnTo>
                  <a:cubicBezTo>
                    <a:pt x="3379" y="1703"/>
                    <a:pt x="3444" y="1768"/>
                    <a:pt x="3545" y="1768"/>
                  </a:cubicBezTo>
                  <a:cubicBezTo>
                    <a:pt x="3601" y="1768"/>
                    <a:pt x="3671" y="1741"/>
                    <a:pt x="3701" y="1667"/>
                  </a:cubicBezTo>
                  <a:lnTo>
                    <a:pt x="3701" y="1723"/>
                  </a:lnTo>
                  <a:cubicBezTo>
                    <a:pt x="3701" y="1823"/>
                    <a:pt x="3652" y="1879"/>
                    <a:pt x="3553" y="1879"/>
                  </a:cubicBezTo>
                  <a:cubicBezTo>
                    <a:pt x="3497" y="1880"/>
                    <a:pt x="3452" y="1861"/>
                    <a:pt x="3413" y="1831"/>
                  </a:cubicBezTo>
                  <a:lnTo>
                    <a:pt x="3392" y="1853"/>
                  </a:lnTo>
                  <a:cubicBezTo>
                    <a:pt x="3434" y="1889"/>
                    <a:pt x="3488" y="1912"/>
                    <a:pt x="3553" y="1911"/>
                  </a:cubicBezTo>
                  <a:cubicBezTo>
                    <a:pt x="3674" y="1911"/>
                    <a:pt x="3736" y="1836"/>
                    <a:pt x="3736" y="1718"/>
                  </a:cubicBezTo>
                  <a:lnTo>
                    <a:pt x="3736" y="1383"/>
                  </a:lnTo>
                  <a:close/>
                  <a:moveTo>
                    <a:pt x="3203" y="1416"/>
                  </a:moveTo>
                  <a:lnTo>
                    <a:pt x="3203" y="1416"/>
                  </a:lnTo>
                  <a:lnTo>
                    <a:pt x="3262" y="1416"/>
                  </a:lnTo>
                  <a:lnTo>
                    <a:pt x="3262" y="1383"/>
                  </a:lnTo>
                  <a:lnTo>
                    <a:pt x="3203" y="1383"/>
                  </a:lnTo>
                  <a:lnTo>
                    <a:pt x="3203" y="1254"/>
                  </a:lnTo>
                  <a:lnTo>
                    <a:pt x="3169" y="1254"/>
                  </a:lnTo>
                  <a:lnTo>
                    <a:pt x="3169" y="1383"/>
                  </a:lnTo>
                  <a:lnTo>
                    <a:pt x="3110" y="1383"/>
                  </a:lnTo>
                  <a:lnTo>
                    <a:pt x="3110" y="1416"/>
                  </a:lnTo>
                  <a:lnTo>
                    <a:pt x="3169" y="1416"/>
                  </a:lnTo>
                  <a:lnTo>
                    <a:pt x="3169" y="1765"/>
                  </a:lnTo>
                  <a:lnTo>
                    <a:pt x="3203" y="1765"/>
                  </a:lnTo>
                  <a:lnTo>
                    <a:pt x="3203" y="1416"/>
                  </a:lnTo>
                  <a:close/>
                  <a:moveTo>
                    <a:pt x="2945" y="1765"/>
                  </a:moveTo>
                  <a:lnTo>
                    <a:pt x="2945" y="1765"/>
                  </a:lnTo>
                  <a:lnTo>
                    <a:pt x="2980" y="1765"/>
                  </a:lnTo>
                  <a:lnTo>
                    <a:pt x="2980" y="1383"/>
                  </a:lnTo>
                  <a:lnTo>
                    <a:pt x="2945" y="1383"/>
                  </a:lnTo>
                  <a:lnTo>
                    <a:pt x="2945" y="1765"/>
                  </a:lnTo>
                  <a:close/>
                  <a:moveTo>
                    <a:pt x="2962" y="1328"/>
                  </a:moveTo>
                  <a:lnTo>
                    <a:pt x="2962" y="1328"/>
                  </a:lnTo>
                  <a:cubicBezTo>
                    <a:pt x="2975" y="1328"/>
                    <a:pt x="2985" y="1318"/>
                    <a:pt x="2985" y="1307"/>
                  </a:cubicBezTo>
                  <a:cubicBezTo>
                    <a:pt x="2985" y="1295"/>
                    <a:pt x="2975" y="1285"/>
                    <a:pt x="2962" y="1285"/>
                  </a:cubicBezTo>
                  <a:cubicBezTo>
                    <a:pt x="2949" y="1285"/>
                    <a:pt x="2939" y="1295"/>
                    <a:pt x="2939" y="1307"/>
                  </a:cubicBezTo>
                  <a:cubicBezTo>
                    <a:pt x="2939" y="1318"/>
                    <a:pt x="2949" y="1328"/>
                    <a:pt x="2962" y="1328"/>
                  </a:cubicBezTo>
                  <a:close/>
                  <a:moveTo>
                    <a:pt x="2647" y="1377"/>
                  </a:moveTo>
                  <a:lnTo>
                    <a:pt x="2647" y="1377"/>
                  </a:lnTo>
                  <a:cubicBezTo>
                    <a:pt x="2570" y="1377"/>
                    <a:pt x="2507" y="1416"/>
                    <a:pt x="2507" y="1481"/>
                  </a:cubicBezTo>
                  <a:cubicBezTo>
                    <a:pt x="2507" y="1530"/>
                    <a:pt x="2537" y="1566"/>
                    <a:pt x="2630" y="1577"/>
                  </a:cubicBezTo>
                  <a:lnTo>
                    <a:pt x="2683" y="1583"/>
                  </a:lnTo>
                  <a:cubicBezTo>
                    <a:pt x="2728" y="1588"/>
                    <a:pt x="2776" y="1595"/>
                    <a:pt x="2776" y="1661"/>
                  </a:cubicBezTo>
                  <a:cubicBezTo>
                    <a:pt x="2776" y="1716"/>
                    <a:pt x="2722" y="1741"/>
                    <a:pt x="2660" y="1741"/>
                  </a:cubicBezTo>
                  <a:lnTo>
                    <a:pt x="2657" y="1741"/>
                  </a:lnTo>
                  <a:cubicBezTo>
                    <a:pt x="2595" y="1741"/>
                    <a:pt x="2535" y="1712"/>
                    <a:pt x="2515" y="1672"/>
                  </a:cubicBezTo>
                  <a:lnTo>
                    <a:pt x="2494" y="1692"/>
                  </a:lnTo>
                  <a:cubicBezTo>
                    <a:pt x="2518" y="1738"/>
                    <a:pt x="2585" y="1771"/>
                    <a:pt x="2657" y="1771"/>
                  </a:cubicBezTo>
                  <a:lnTo>
                    <a:pt x="2663" y="1771"/>
                  </a:lnTo>
                  <a:cubicBezTo>
                    <a:pt x="2744" y="1771"/>
                    <a:pt x="2810" y="1731"/>
                    <a:pt x="2810" y="1660"/>
                  </a:cubicBezTo>
                  <a:cubicBezTo>
                    <a:pt x="2810" y="1576"/>
                    <a:pt x="2746" y="1559"/>
                    <a:pt x="2689" y="1553"/>
                  </a:cubicBezTo>
                  <a:lnTo>
                    <a:pt x="2634" y="1546"/>
                  </a:lnTo>
                  <a:cubicBezTo>
                    <a:pt x="2555" y="1538"/>
                    <a:pt x="2542" y="1510"/>
                    <a:pt x="2542" y="1479"/>
                  </a:cubicBezTo>
                  <a:cubicBezTo>
                    <a:pt x="2542" y="1434"/>
                    <a:pt x="2590" y="1406"/>
                    <a:pt x="2650" y="1406"/>
                  </a:cubicBezTo>
                  <a:lnTo>
                    <a:pt x="2657" y="1406"/>
                  </a:lnTo>
                  <a:cubicBezTo>
                    <a:pt x="2700" y="1406"/>
                    <a:pt x="2755" y="1430"/>
                    <a:pt x="2781" y="1468"/>
                  </a:cubicBezTo>
                  <a:lnTo>
                    <a:pt x="2802" y="1448"/>
                  </a:lnTo>
                  <a:cubicBezTo>
                    <a:pt x="2772" y="1405"/>
                    <a:pt x="2710" y="1377"/>
                    <a:pt x="2657" y="1377"/>
                  </a:cubicBezTo>
                  <a:lnTo>
                    <a:pt x="2647" y="1377"/>
                  </a:lnTo>
                  <a:close/>
                  <a:moveTo>
                    <a:pt x="2414" y="1410"/>
                  </a:moveTo>
                  <a:lnTo>
                    <a:pt x="2414" y="1410"/>
                  </a:lnTo>
                  <a:lnTo>
                    <a:pt x="2414" y="1377"/>
                  </a:lnTo>
                  <a:lnTo>
                    <a:pt x="2407" y="1377"/>
                  </a:lnTo>
                  <a:cubicBezTo>
                    <a:pt x="2320" y="1377"/>
                    <a:pt x="2252" y="1415"/>
                    <a:pt x="2222" y="1496"/>
                  </a:cubicBezTo>
                  <a:lnTo>
                    <a:pt x="2219" y="1383"/>
                  </a:lnTo>
                  <a:lnTo>
                    <a:pt x="2192" y="1383"/>
                  </a:lnTo>
                  <a:lnTo>
                    <a:pt x="2192" y="1765"/>
                  </a:lnTo>
                  <a:lnTo>
                    <a:pt x="2226" y="1765"/>
                  </a:lnTo>
                  <a:lnTo>
                    <a:pt x="2226" y="1605"/>
                  </a:lnTo>
                  <a:cubicBezTo>
                    <a:pt x="2226" y="1498"/>
                    <a:pt x="2273" y="1410"/>
                    <a:pt x="2400" y="1410"/>
                  </a:cubicBezTo>
                  <a:lnTo>
                    <a:pt x="2414" y="1410"/>
                  </a:lnTo>
                  <a:close/>
                  <a:moveTo>
                    <a:pt x="1887" y="1409"/>
                  </a:moveTo>
                  <a:lnTo>
                    <a:pt x="1887" y="1409"/>
                  </a:lnTo>
                  <a:cubicBezTo>
                    <a:pt x="1957" y="1409"/>
                    <a:pt x="2008" y="1448"/>
                    <a:pt x="2029" y="1504"/>
                  </a:cubicBezTo>
                  <a:cubicBezTo>
                    <a:pt x="2035" y="1519"/>
                    <a:pt x="2038" y="1540"/>
                    <a:pt x="2037" y="1555"/>
                  </a:cubicBezTo>
                  <a:lnTo>
                    <a:pt x="1729" y="1555"/>
                  </a:lnTo>
                  <a:cubicBezTo>
                    <a:pt x="1734" y="1474"/>
                    <a:pt x="1797" y="1409"/>
                    <a:pt x="1887" y="1409"/>
                  </a:cubicBezTo>
                  <a:close/>
                  <a:moveTo>
                    <a:pt x="1887" y="1377"/>
                  </a:moveTo>
                  <a:lnTo>
                    <a:pt x="1887" y="1377"/>
                  </a:lnTo>
                  <a:cubicBezTo>
                    <a:pt x="1771" y="1377"/>
                    <a:pt x="1692" y="1465"/>
                    <a:pt x="1692" y="1574"/>
                  </a:cubicBezTo>
                  <a:cubicBezTo>
                    <a:pt x="1692" y="1692"/>
                    <a:pt x="1774" y="1769"/>
                    <a:pt x="1894" y="1770"/>
                  </a:cubicBezTo>
                  <a:cubicBezTo>
                    <a:pt x="1959" y="1770"/>
                    <a:pt x="2013" y="1746"/>
                    <a:pt x="2055" y="1712"/>
                  </a:cubicBezTo>
                  <a:lnTo>
                    <a:pt x="2035" y="1690"/>
                  </a:lnTo>
                  <a:cubicBezTo>
                    <a:pt x="1997" y="1720"/>
                    <a:pt x="1950" y="1739"/>
                    <a:pt x="1894" y="1739"/>
                  </a:cubicBezTo>
                  <a:cubicBezTo>
                    <a:pt x="1796" y="1738"/>
                    <a:pt x="1727" y="1679"/>
                    <a:pt x="1727" y="1580"/>
                  </a:cubicBezTo>
                  <a:lnTo>
                    <a:pt x="2068" y="1580"/>
                  </a:lnTo>
                  <a:cubicBezTo>
                    <a:pt x="2073" y="1559"/>
                    <a:pt x="2070" y="1520"/>
                    <a:pt x="2060" y="1494"/>
                  </a:cubicBezTo>
                  <a:cubicBezTo>
                    <a:pt x="2033" y="1425"/>
                    <a:pt x="1972" y="1377"/>
                    <a:pt x="1887" y="1377"/>
                  </a:cubicBezTo>
                  <a:close/>
                  <a:moveTo>
                    <a:pt x="1440" y="1765"/>
                  </a:moveTo>
                  <a:lnTo>
                    <a:pt x="1440" y="1765"/>
                  </a:lnTo>
                  <a:lnTo>
                    <a:pt x="1616" y="1383"/>
                  </a:lnTo>
                  <a:lnTo>
                    <a:pt x="1579" y="1383"/>
                  </a:lnTo>
                  <a:lnTo>
                    <a:pt x="1430" y="1708"/>
                  </a:lnTo>
                  <a:lnTo>
                    <a:pt x="1281" y="1383"/>
                  </a:lnTo>
                  <a:lnTo>
                    <a:pt x="1245" y="1383"/>
                  </a:lnTo>
                  <a:lnTo>
                    <a:pt x="1421" y="1765"/>
                  </a:lnTo>
                  <a:lnTo>
                    <a:pt x="1440" y="1765"/>
                  </a:lnTo>
                  <a:close/>
                  <a:moveTo>
                    <a:pt x="1102" y="1765"/>
                  </a:moveTo>
                  <a:lnTo>
                    <a:pt x="1102" y="1765"/>
                  </a:lnTo>
                  <a:lnTo>
                    <a:pt x="1136" y="1765"/>
                  </a:lnTo>
                  <a:lnTo>
                    <a:pt x="1136" y="1383"/>
                  </a:lnTo>
                  <a:lnTo>
                    <a:pt x="1102" y="1383"/>
                  </a:lnTo>
                  <a:lnTo>
                    <a:pt x="1102" y="1765"/>
                  </a:lnTo>
                  <a:close/>
                  <a:moveTo>
                    <a:pt x="1118" y="1328"/>
                  </a:moveTo>
                  <a:lnTo>
                    <a:pt x="1118" y="1328"/>
                  </a:lnTo>
                  <a:cubicBezTo>
                    <a:pt x="1131" y="1328"/>
                    <a:pt x="1141" y="1318"/>
                    <a:pt x="1141" y="1307"/>
                  </a:cubicBezTo>
                  <a:cubicBezTo>
                    <a:pt x="1141" y="1295"/>
                    <a:pt x="1131" y="1285"/>
                    <a:pt x="1118" y="1285"/>
                  </a:cubicBezTo>
                  <a:cubicBezTo>
                    <a:pt x="1105" y="1285"/>
                    <a:pt x="1095" y="1295"/>
                    <a:pt x="1095" y="1307"/>
                  </a:cubicBezTo>
                  <a:cubicBezTo>
                    <a:pt x="1095" y="1318"/>
                    <a:pt x="1105" y="1328"/>
                    <a:pt x="1118" y="1328"/>
                  </a:cubicBezTo>
                  <a:close/>
                  <a:moveTo>
                    <a:pt x="781" y="1377"/>
                  </a:moveTo>
                  <a:lnTo>
                    <a:pt x="781" y="1377"/>
                  </a:lnTo>
                  <a:cubicBezTo>
                    <a:pt x="722" y="1377"/>
                    <a:pt x="650" y="1406"/>
                    <a:pt x="619" y="1483"/>
                  </a:cubicBezTo>
                  <a:lnTo>
                    <a:pt x="617" y="1383"/>
                  </a:lnTo>
                  <a:lnTo>
                    <a:pt x="590" y="1383"/>
                  </a:lnTo>
                  <a:lnTo>
                    <a:pt x="590" y="1765"/>
                  </a:lnTo>
                  <a:lnTo>
                    <a:pt x="625" y="1765"/>
                  </a:lnTo>
                  <a:lnTo>
                    <a:pt x="625" y="1585"/>
                  </a:lnTo>
                  <a:cubicBezTo>
                    <a:pt x="625" y="1476"/>
                    <a:pt x="685" y="1410"/>
                    <a:pt x="777" y="1410"/>
                  </a:cubicBezTo>
                  <a:cubicBezTo>
                    <a:pt x="859" y="1410"/>
                    <a:pt x="913" y="1458"/>
                    <a:pt x="913" y="1559"/>
                  </a:cubicBezTo>
                  <a:lnTo>
                    <a:pt x="913" y="1765"/>
                  </a:lnTo>
                  <a:lnTo>
                    <a:pt x="948" y="1765"/>
                  </a:lnTo>
                  <a:lnTo>
                    <a:pt x="948" y="1557"/>
                  </a:lnTo>
                  <a:cubicBezTo>
                    <a:pt x="948" y="1442"/>
                    <a:pt x="883" y="1377"/>
                    <a:pt x="781" y="1377"/>
                  </a:cubicBezTo>
                  <a:close/>
                  <a:moveTo>
                    <a:pt x="438" y="1230"/>
                  </a:moveTo>
                  <a:lnTo>
                    <a:pt x="438" y="1230"/>
                  </a:lnTo>
                  <a:lnTo>
                    <a:pt x="401" y="1230"/>
                  </a:lnTo>
                  <a:lnTo>
                    <a:pt x="401" y="1531"/>
                  </a:lnTo>
                  <a:cubicBezTo>
                    <a:pt x="401" y="1657"/>
                    <a:pt x="335" y="1736"/>
                    <a:pt x="218" y="1736"/>
                  </a:cubicBezTo>
                  <a:cubicBezTo>
                    <a:pt x="102" y="1736"/>
                    <a:pt x="37" y="1657"/>
                    <a:pt x="37" y="1531"/>
                  </a:cubicBezTo>
                  <a:lnTo>
                    <a:pt x="37" y="1230"/>
                  </a:lnTo>
                  <a:lnTo>
                    <a:pt x="0" y="1230"/>
                  </a:lnTo>
                  <a:lnTo>
                    <a:pt x="0" y="1532"/>
                  </a:lnTo>
                  <a:cubicBezTo>
                    <a:pt x="0" y="1674"/>
                    <a:pt x="83" y="1771"/>
                    <a:pt x="218" y="1771"/>
                  </a:cubicBezTo>
                  <a:cubicBezTo>
                    <a:pt x="355" y="1771"/>
                    <a:pt x="438" y="1674"/>
                    <a:pt x="438" y="1532"/>
                  </a:cubicBezTo>
                  <a:lnTo>
                    <a:pt x="438" y="1230"/>
                  </a:lnTo>
                  <a:close/>
                  <a:moveTo>
                    <a:pt x="1722" y="797"/>
                  </a:moveTo>
                  <a:lnTo>
                    <a:pt x="1722" y="797"/>
                  </a:lnTo>
                  <a:cubicBezTo>
                    <a:pt x="1792" y="797"/>
                    <a:pt x="1842" y="835"/>
                    <a:pt x="1864" y="891"/>
                  </a:cubicBezTo>
                  <a:cubicBezTo>
                    <a:pt x="1870" y="906"/>
                    <a:pt x="1873" y="927"/>
                    <a:pt x="1872" y="942"/>
                  </a:cubicBezTo>
                  <a:lnTo>
                    <a:pt x="1564" y="942"/>
                  </a:lnTo>
                  <a:cubicBezTo>
                    <a:pt x="1569" y="861"/>
                    <a:pt x="1632" y="797"/>
                    <a:pt x="1722" y="797"/>
                  </a:cubicBezTo>
                  <a:close/>
                  <a:moveTo>
                    <a:pt x="1721" y="765"/>
                  </a:moveTo>
                  <a:lnTo>
                    <a:pt x="1721" y="765"/>
                  </a:lnTo>
                  <a:cubicBezTo>
                    <a:pt x="1606" y="765"/>
                    <a:pt x="1526" y="853"/>
                    <a:pt x="1526" y="962"/>
                  </a:cubicBezTo>
                  <a:cubicBezTo>
                    <a:pt x="1526" y="1079"/>
                    <a:pt x="1609" y="1157"/>
                    <a:pt x="1729" y="1158"/>
                  </a:cubicBezTo>
                  <a:cubicBezTo>
                    <a:pt x="1794" y="1158"/>
                    <a:pt x="1848" y="1134"/>
                    <a:pt x="1890" y="1099"/>
                  </a:cubicBezTo>
                  <a:lnTo>
                    <a:pt x="1870" y="1078"/>
                  </a:lnTo>
                  <a:cubicBezTo>
                    <a:pt x="1832" y="1108"/>
                    <a:pt x="1785" y="1126"/>
                    <a:pt x="1729" y="1126"/>
                  </a:cubicBezTo>
                  <a:cubicBezTo>
                    <a:pt x="1630" y="1126"/>
                    <a:pt x="1562" y="1066"/>
                    <a:pt x="1562" y="968"/>
                  </a:cubicBezTo>
                  <a:lnTo>
                    <a:pt x="1903" y="968"/>
                  </a:lnTo>
                  <a:cubicBezTo>
                    <a:pt x="1908" y="947"/>
                    <a:pt x="1905" y="907"/>
                    <a:pt x="1895" y="881"/>
                  </a:cubicBezTo>
                  <a:cubicBezTo>
                    <a:pt x="1868" y="813"/>
                    <a:pt x="1806" y="765"/>
                    <a:pt x="1721" y="765"/>
                  </a:cubicBezTo>
                  <a:close/>
                  <a:moveTo>
                    <a:pt x="1373" y="803"/>
                  </a:moveTo>
                  <a:lnTo>
                    <a:pt x="1373" y="803"/>
                  </a:lnTo>
                  <a:lnTo>
                    <a:pt x="1432" y="803"/>
                  </a:lnTo>
                  <a:lnTo>
                    <a:pt x="1432" y="770"/>
                  </a:lnTo>
                  <a:lnTo>
                    <a:pt x="1373" y="770"/>
                  </a:lnTo>
                  <a:lnTo>
                    <a:pt x="1373" y="642"/>
                  </a:lnTo>
                  <a:lnTo>
                    <a:pt x="1339" y="642"/>
                  </a:lnTo>
                  <a:lnTo>
                    <a:pt x="1339" y="770"/>
                  </a:lnTo>
                  <a:lnTo>
                    <a:pt x="1280" y="770"/>
                  </a:lnTo>
                  <a:lnTo>
                    <a:pt x="1280" y="803"/>
                  </a:lnTo>
                  <a:lnTo>
                    <a:pt x="1339" y="803"/>
                  </a:lnTo>
                  <a:lnTo>
                    <a:pt x="1339" y="1153"/>
                  </a:lnTo>
                  <a:lnTo>
                    <a:pt x="1373" y="1153"/>
                  </a:lnTo>
                  <a:lnTo>
                    <a:pt x="1373" y="803"/>
                  </a:lnTo>
                  <a:close/>
                  <a:moveTo>
                    <a:pt x="961" y="1125"/>
                  </a:moveTo>
                  <a:lnTo>
                    <a:pt x="961" y="1125"/>
                  </a:lnTo>
                  <a:cubicBezTo>
                    <a:pt x="872" y="1125"/>
                    <a:pt x="799" y="1054"/>
                    <a:pt x="799" y="962"/>
                  </a:cubicBezTo>
                  <a:cubicBezTo>
                    <a:pt x="799" y="869"/>
                    <a:pt x="872" y="798"/>
                    <a:pt x="961" y="798"/>
                  </a:cubicBezTo>
                  <a:cubicBezTo>
                    <a:pt x="1049" y="798"/>
                    <a:pt x="1122" y="869"/>
                    <a:pt x="1122" y="962"/>
                  </a:cubicBezTo>
                  <a:cubicBezTo>
                    <a:pt x="1122" y="1054"/>
                    <a:pt x="1049" y="1125"/>
                    <a:pt x="961" y="1125"/>
                  </a:cubicBezTo>
                  <a:close/>
                  <a:moveTo>
                    <a:pt x="1155" y="1153"/>
                  </a:moveTo>
                  <a:lnTo>
                    <a:pt x="1155" y="1153"/>
                  </a:lnTo>
                  <a:lnTo>
                    <a:pt x="1155" y="770"/>
                  </a:lnTo>
                  <a:lnTo>
                    <a:pt x="1128" y="770"/>
                  </a:lnTo>
                  <a:lnTo>
                    <a:pt x="1127" y="872"/>
                  </a:lnTo>
                  <a:cubicBezTo>
                    <a:pt x="1098" y="809"/>
                    <a:pt x="1033" y="765"/>
                    <a:pt x="958" y="765"/>
                  </a:cubicBezTo>
                  <a:cubicBezTo>
                    <a:pt x="849" y="765"/>
                    <a:pt x="764" y="853"/>
                    <a:pt x="764" y="962"/>
                  </a:cubicBezTo>
                  <a:cubicBezTo>
                    <a:pt x="764" y="1070"/>
                    <a:pt x="849" y="1158"/>
                    <a:pt x="958" y="1158"/>
                  </a:cubicBezTo>
                  <a:cubicBezTo>
                    <a:pt x="1033" y="1158"/>
                    <a:pt x="1098" y="1114"/>
                    <a:pt x="1127" y="1051"/>
                  </a:cubicBezTo>
                  <a:lnTo>
                    <a:pt x="1128" y="1153"/>
                  </a:lnTo>
                  <a:lnTo>
                    <a:pt x="1155" y="1153"/>
                  </a:lnTo>
                  <a:close/>
                  <a:moveTo>
                    <a:pt x="611" y="803"/>
                  </a:moveTo>
                  <a:lnTo>
                    <a:pt x="611" y="803"/>
                  </a:lnTo>
                  <a:lnTo>
                    <a:pt x="670" y="803"/>
                  </a:lnTo>
                  <a:lnTo>
                    <a:pt x="670" y="770"/>
                  </a:lnTo>
                  <a:lnTo>
                    <a:pt x="611" y="770"/>
                  </a:lnTo>
                  <a:lnTo>
                    <a:pt x="611" y="642"/>
                  </a:lnTo>
                  <a:lnTo>
                    <a:pt x="577" y="642"/>
                  </a:lnTo>
                  <a:lnTo>
                    <a:pt x="577" y="770"/>
                  </a:lnTo>
                  <a:lnTo>
                    <a:pt x="518" y="770"/>
                  </a:lnTo>
                  <a:lnTo>
                    <a:pt x="518" y="803"/>
                  </a:lnTo>
                  <a:lnTo>
                    <a:pt x="577" y="803"/>
                  </a:lnTo>
                  <a:lnTo>
                    <a:pt x="577" y="1153"/>
                  </a:lnTo>
                  <a:lnTo>
                    <a:pt x="611" y="1153"/>
                  </a:lnTo>
                  <a:lnTo>
                    <a:pt x="611" y="803"/>
                  </a:lnTo>
                  <a:close/>
                  <a:moveTo>
                    <a:pt x="207" y="612"/>
                  </a:moveTo>
                  <a:lnTo>
                    <a:pt x="207" y="612"/>
                  </a:lnTo>
                  <a:cubicBezTo>
                    <a:pt x="115" y="612"/>
                    <a:pt x="29" y="668"/>
                    <a:pt x="29" y="756"/>
                  </a:cubicBezTo>
                  <a:cubicBezTo>
                    <a:pt x="29" y="830"/>
                    <a:pt x="80" y="868"/>
                    <a:pt x="190" y="884"/>
                  </a:cubicBezTo>
                  <a:lnTo>
                    <a:pt x="256" y="893"/>
                  </a:lnTo>
                  <a:cubicBezTo>
                    <a:pt x="343" y="905"/>
                    <a:pt x="385" y="937"/>
                    <a:pt x="385" y="1005"/>
                  </a:cubicBezTo>
                  <a:cubicBezTo>
                    <a:pt x="385" y="1079"/>
                    <a:pt x="313" y="1124"/>
                    <a:pt x="231" y="1124"/>
                  </a:cubicBezTo>
                  <a:lnTo>
                    <a:pt x="226" y="1124"/>
                  </a:lnTo>
                  <a:cubicBezTo>
                    <a:pt x="129" y="1124"/>
                    <a:pt x="65" y="1080"/>
                    <a:pt x="39" y="1015"/>
                  </a:cubicBezTo>
                  <a:lnTo>
                    <a:pt x="16" y="1037"/>
                  </a:lnTo>
                  <a:cubicBezTo>
                    <a:pt x="46" y="1110"/>
                    <a:pt x="120" y="1158"/>
                    <a:pt x="226" y="1158"/>
                  </a:cubicBezTo>
                  <a:lnTo>
                    <a:pt x="231" y="1158"/>
                  </a:lnTo>
                  <a:cubicBezTo>
                    <a:pt x="332" y="1158"/>
                    <a:pt x="422" y="1099"/>
                    <a:pt x="422" y="1005"/>
                  </a:cubicBezTo>
                  <a:cubicBezTo>
                    <a:pt x="422" y="914"/>
                    <a:pt x="366" y="873"/>
                    <a:pt x="259" y="858"/>
                  </a:cubicBezTo>
                  <a:lnTo>
                    <a:pt x="193" y="849"/>
                  </a:lnTo>
                  <a:cubicBezTo>
                    <a:pt x="102" y="836"/>
                    <a:pt x="66" y="809"/>
                    <a:pt x="66" y="756"/>
                  </a:cubicBezTo>
                  <a:cubicBezTo>
                    <a:pt x="66" y="685"/>
                    <a:pt x="139" y="646"/>
                    <a:pt x="207" y="646"/>
                  </a:cubicBezTo>
                  <a:lnTo>
                    <a:pt x="216" y="646"/>
                  </a:lnTo>
                  <a:cubicBezTo>
                    <a:pt x="281" y="646"/>
                    <a:pt x="343" y="673"/>
                    <a:pt x="379" y="724"/>
                  </a:cubicBezTo>
                  <a:lnTo>
                    <a:pt x="403" y="701"/>
                  </a:lnTo>
                  <a:cubicBezTo>
                    <a:pt x="363" y="644"/>
                    <a:pt x="293" y="612"/>
                    <a:pt x="216" y="612"/>
                  </a:cubicBezTo>
                  <a:lnTo>
                    <a:pt x="207" y="612"/>
                  </a:lnTo>
                  <a:close/>
                  <a:moveTo>
                    <a:pt x="4348" y="536"/>
                  </a:moveTo>
                  <a:lnTo>
                    <a:pt x="4348" y="536"/>
                  </a:lnTo>
                  <a:lnTo>
                    <a:pt x="4388" y="536"/>
                  </a:lnTo>
                  <a:lnTo>
                    <a:pt x="4315" y="425"/>
                  </a:lnTo>
                  <a:cubicBezTo>
                    <a:pt x="4283" y="375"/>
                    <a:pt x="4264" y="346"/>
                    <a:pt x="4229" y="336"/>
                  </a:cubicBezTo>
                  <a:cubicBezTo>
                    <a:pt x="4257" y="324"/>
                    <a:pt x="4275" y="296"/>
                    <a:pt x="4304" y="251"/>
                  </a:cubicBezTo>
                  <a:lnTo>
                    <a:pt x="4369" y="153"/>
                  </a:lnTo>
                  <a:lnTo>
                    <a:pt x="4329" y="153"/>
                  </a:lnTo>
                  <a:lnTo>
                    <a:pt x="4277" y="235"/>
                  </a:lnTo>
                  <a:cubicBezTo>
                    <a:pt x="4235" y="299"/>
                    <a:pt x="4221" y="322"/>
                    <a:pt x="4157" y="322"/>
                  </a:cubicBezTo>
                  <a:lnTo>
                    <a:pt x="4093" y="322"/>
                  </a:lnTo>
                  <a:lnTo>
                    <a:pt x="4093" y="0"/>
                  </a:lnTo>
                  <a:lnTo>
                    <a:pt x="4059" y="0"/>
                  </a:lnTo>
                  <a:lnTo>
                    <a:pt x="4059" y="536"/>
                  </a:lnTo>
                  <a:lnTo>
                    <a:pt x="4093" y="536"/>
                  </a:lnTo>
                  <a:lnTo>
                    <a:pt x="4093" y="355"/>
                  </a:lnTo>
                  <a:lnTo>
                    <a:pt x="4168" y="355"/>
                  </a:lnTo>
                  <a:cubicBezTo>
                    <a:pt x="4232" y="355"/>
                    <a:pt x="4246" y="377"/>
                    <a:pt x="4287" y="442"/>
                  </a:cubicBezTo>
                  <a:lnTo>
                    <a:pt x="4348" y="536"/>
                  </a:lnTo>
                  <a:close/>
                  <a:moveTo>
                    <a:pt x="3768" y="148"/>
                  </a:moveTo>
                  <a:lnTo>
                    <a:pt x="3768" y="148"/>
                  </a:lnTo>
                  <a:cubicBezTo>
                    <a:pt x="3691" y="148"/>
                    <a:pt x="3628" y="187"/>
                    <a:pt x="3628" y="251"/>
                  </a:cubicBezTo>
                  <a:cubicBezTo>
                    <a:pt x="3628" y="300"/>
                    <a:pt x="3658" y="338"/>
                    <a:pt x="3751" y="348"/>
                  </a:cubicBezTo>
                  <a:lnTo>
                    <a:pt x="3804" y="354"/>
                  </a:lnTo>
                  <a:cubicBezTo>
                    <a:pt x="3849" y="359"/>
                    <a:pt x="3897" y="366"/>
                    <a:pt x="3897" y="432"/>
                  </a:cubicBezTo>
                  <a:cubicBezTo>
                    <a:pt x="3897" y="486"/>
                    <a:pt x="3843" y="512"/>
                    <a:pt x="3781" y="512"/>
                  </a:cubicBezTo>
                  <a:lnTo>
                    <a:pt x="3778" y="512"/>
                  </a:lnTo>
                  <a:cubicBezTo>
                    <a:pt x="3716" y="512"/>
                    <a:pt x="3656" y="483"/>
                    <a:pt x="3636" y="443"/>
                  </a:cubicBezTo>
                  <a:lnTo>
                    <a:pt x="3615" y="463"/>
                  </a:lnTo>
                  <a:cubicBezTo>
                    <a:pt x="3639" y="509"/>
                    <a:pt x="3707" y="541"/>
                    <a:pt x="3778" y="541"/>
                  </a:cubicBezTo>
                  <a:lnTo>
                    <a:pt x="3785" y="541"/>
                  </a:lnTo>
                  <a:cubicBezTo>
                    <a:pt x="3865" y="541"/>
                    <a:pt x="3932" y="502"/>
                    <a:pt x="3932" y="431"/>
                  </a:cubicBezTo>
                  <a:cubicBezTo>
                    <a:pt x="3932" y="346"/>
                    <a:pt x="3867" y="329"/>
                    <a:pt x="3810" y="323"/>
                  </a:cubicBezTo>
                  <a:lnTo>
                    <a:pt x="3755" y="317"/>
                  </a:lnTo>
                  <a:cubicBezTo>
                    <a:pt x="3676" y="309"/>
                    <a:pt x="3663" y="281"/>
                    <a:pt x="3663" y="250"/>
                  </a:cubicBezTo>
                  <a:cubicBezTo>
                    <a:pt x="3663" y="205"/>
                    <a:pt x="3711" y="177"/>
                    <a:pt x="3772" y="177"/>
                  </a:cubicBezTo>
                  <a:lnTo>
                    <a:pt x="3778" y="177"/>
                  </a:lnTo>
                  <a:cubicBezTo>
                    <a:pt x="3821" y="177"/>
                    <a:pt x="3876" y="201"/>
                    <a:pt x="3902" y="239"/>
                  </a:cubicBezTo>
                  <a:lnTo>
                    <a:pt x="3923" y="219"/>
                  </a:lnTo>
                  <a:cubicBezTo>
                    <a:pt x="3893" y="176"/>
                    <a:pt x="3831" y="148"/>
                    <a:pt x="3778" y="148"/>
                  </a:cubicBezTo>
                  <a:lnTo>
                    <a:pt x="3768" y="148"/>
                  </a:lnTo>
                  <a:close/>
                  <a:moveTo>
                    <a:pt x="3535" y="181"/>
                  </a:moveTo>
                  <a:lnTo>
                    <a:pt x="3535" y="181"/>
                  </a:lnTo>
                  <a:lnTo>
                    <a:pt x="3535" y="148"/>
                  </a:lnTo>
                  <a:lnTo>
                    <a:pt x="3528" y="148"/>
                  </a:lnTo>
                  <a:cubicBezTo>
                    <a:pt x="3441" y="148"/>
                    <a:pt x="3373" y="186"/>
                    <a:pt x="3343" y="267"/>
                  </a:cubicBezTo>
                  <a:lnTo>
                    <a:pt x="3340" y="153"/>
                  </a:lnTo>
                  <a:lnTo>
                    <a:pt x="3313" y="153"/>
                  </a:lnTo>
                  <a:lnTo>
                    <a:pt x="3313" y="536"/>
                  </a:lnTo>
                  <a:lnTo>
                    <a:pt x="3348" y="536"/>
                  </a:lnTo>
                  <a:lnTo>
                    <a:pt x="3348" y="376"/>
                  </a:lnTo>
                  <a:cubicBezTo>
                    <a:pt x="3348" y="269"/>
                    <a:pt x="3394" y="181"/>
                    <a:pt x="3521" y="181"/>
                  </a:cubicBezTo>
                  <a:lnTo>
                    <a:pt x="3535" y="181"/>
                  </a:lnTo>
                  <a:close/>
                  <a:moveTo>
                    <a:pt x="3126" y="536"/>
                  </a:moveTo>
                  <a:lnTo>
                    <a:pt x="3126" y="536"/>
                  </a:lnTo>
                  <a:lnTo>
                    <a:pt x="3160" y="536"/>
                  </a:lnTo>
                  <a:lnTo>
                    <a:pt x="3160" y="153"/>
                  </a:lnTo>
                  <a:lnTo>
                    <a:pt x="3126" y="153"/>
                  </a:lnTo>
                  <a:lnTo>
                    <a:pt x="3126" y="536"/>
                  </a:lnTo>
                  <a:close/>
                  <a:moveTo>
                    <a:pt x="3143" y="99"/>
                  </a:moveTo>
                  <a:lnTo>
                    <a:pt x="3143" y="99"/>
                  </a:lnTo>
                  <a:cubicBezTo>
                    <a:pt x="3156" y="99"/>
                    <a:pt x="3165" y="89"/>
                    <a:pt x="3165" y="78"/>
                  </a:cubicBezTo>
                  <a:cubicBezTo>
                    <a:pt x="3165" y="65"/>
                    <a:pt x="3156" y="56"/>
                    <a:pt x="3143" y="56"/>
                  </a:cubicBezTo>
                  <a:cubicBezTo>
                    <a:pt x="3130" y="56"/>
                    <a:pt x="3120" y="65"/>
                    <a:pt x="3120" y="78"/>
                  </a:cubicBezTo>
                  <a:cubicBezTo>
                    <a:pt x="3120" y="89"/>
                    <a:pt x="3130" y="99"/>
                    <a:pt x="3143" y="99"/>
                  </a:cubicBezTo>
                  <a:close/>
                  <a:moveTo>
                    <a:pt x="2795" y="181"/>
                  </a:moveTo>
                  <a:lnTo>
                    <a:pt x="2795" y="181"/>
                  </a:lnTo>
                  <a:cubicBezTo>
                    <a:pt x="2884" y="181"/>
                    <a:pt x="2957" y="252"/>
                    <a:pt x="2957" y="345"/>
                  </a:cubicBezTo>
                  <a:cubicBezTo>
                    <a:pt x="2957" y="437"/>
                    <a:pt x="2884" y="508"/>
                    <a:pt x="2795" y="508"/>
                  </a:cubicBezTo>
                  <a:cubicBezTo>
                    <a:pt x="2706" y="508"/>
                    <a:pt x="2634" y="437"/>
                    <a:pt x="2634" y="345"/>
                  </a:cubicBezTo>
                  <a:cubicBezTo>
                    <a:pt x="2634" y="252"/>
                    <a:pt x="2706" y="181"/>
                    <a:pt x="2795" y="181"/>
                  </a:cubicBezTo>
                  <a:close/>
                  <a:moveTo>
                    <a:pt x="2634" y="0"/>
                  </a:moveTo>
                  <a:lnTo>
                    <a:pt x="2634" y="0"/>
                  </a:lnTo>
                  <a:lnTo>
                    <a:pt x="2600" y="0"/>
                  </a:lnTo>
                  <a:lnTo>
                    <a:pt x="2600" y="536"/>
                  </a:lnTo>
                  <a:lnTo>
                    <a:pt x="2627" y="536"/>
                  </a:lnTo>
                  <a:lnTo>
                    <a:pt x="2628" y="434"/>
                  </a:lnTo>
                  <a:cubicBezTo>
                    <a:pt x="2657" y="497"/>
                    <a:pt x="2722" y="541"/>
                    <a:pt x="2797" y="541"/>
                  </a:cubicBezTo>
                  <a:cubicBezTo>
                    <a:pt x="2906" y="541"/>
                    <a:pt x="2991" y="453"/>
                    <a:pt x="2991" y="345"/>
                  </a:cubicBezTo>
                  <a:cubicBezTo>
                    <a:pt x="2991" y="236"/>
                    <a:pt x="2906" y="148"/>
                    <a:pt x="2797" y="148"/>
                  </a:cubicBezTo>
                  <a:cubicBezTo>
                    <a:pt x="2725" y="148"/>
                    <a:pt x="2663" y="191"/>
                    <a:pt x="2634" y="251"/>
                  </a:cubicBezTo>
                  <a:lnTo>
                    <a:pt x="2634" y="0"/>
                  </a:lnTo>
                  <a:close/>
                  <a:moveTo>
                    <a:pt x="2412" y="536"/>
                  </a:moveTo>
                  <a:lnTo>
                    <a:pt x="2412" y="536"/>
                  </a:lnTo>
                  <a:lnTo>
                    <a:pt x="2447" y="536"/>
                  </a:lnTo>
                  <a:lnTo>
                    <a:pt x="2447" y="153"/>
                  </a:lnTo>
                  <a:lnTo>
                    <a:pt x="2412" y="153"/>
                  </a:lnTo>
                  <a:lnTo>
                    <a:pt x="2412" y="536"/>
                  </a:lnTo>
                  <a:close/>
                  <a:moveTo>
                    <a:pt x="2429" y="99"/>
                  </a:moveTo>
                  <a:lnTo>
                    <a:pt x="2429" y="99"/>
                  </a:lnTo>
                  <a:cubicBezTo>
                    <a:pt x="2442" y="99"/>
                    <a:pt x="2452" y="89"/>
                    <a:pt x="2452" y="78"/>
                  </a:cubicBezTo>
                  <a:cubicBezTo>
                    <a:pt x="2452" y="65"/>
                    <a:pt x="2442" y="56"/>
                    <a:pt x="2429" y="56"/>
                  </a:cubicBezTo>
                  <a:cubicBezTo>
                    <a:pt x="2416" y="56"/>
                    <a:pt x="2406" y="65"/>
                    <a:pt x="2406" y="78"/>
                  </a:cubicBezTo>
                  <a:cubicBezTo>
                    <a:pt x="2406" y="89"/>
                    <a:pt x="2416" y="99"/>
                    <a:pt x="2429" y="99"/>
                  </a:cubicBezTo>
                  <a:close/>
                  <a:moveTo>
                    <a:pt x="2114" y="148"/>
                  </a:moveTo>
                  <a:lnTo>
                    <a:pt x="2114" y="148"/>
                  </a:lnTo>
                  <a:cubicBezTo>
                    <a:pt x="2037" y="148"/>
                    <a:pt x="1975" y="187"/>
                    <a:pt x="1975" y="251"/>
                  </a:cubicBezTo>
                  <a:cubicBezTo>
                    <a:pt x="1975" y="300"/>
                    <a:pt x="2004" y="338"/>
                    <a:pt x="2097" y="348"/>
                  </a:cubicBezTo>
                  <a:lnTo>
                    <a:pt x="2151" y="354"/>
                  </a:lnTo>
                  <a:cubicBezTo>
                    <a:pt x="2195" y="359"/>
                    <a:pt x="2243" y="366"/>
                    <a:pt x="2243" y="432"/>
                  </a:cubicBezTo>
                  <a:cubicBezTo>
                    <a:pt x="2243" y="486"/>
                    <a:pt x="2189" y="512"/>
                    <a:pt x="2127" y="512"/>
                  </a:cubicBezTo>
                  <a:lnTo>
                    <a:pt x="2124" y="512"/>
                  </a:lnTo>
                  <a:cubicBezTo>
                    <a:pt x="2063" y="512"/>
                    <a:pt x="2002" y="483"/>
                    <a:pt x="1982" y="443"/>
                  </a:cubicBezTo>
                  <a:lnTo>
                    <a:pt x="1961" y="463"/>
                  </a:lnTo>
                  <a:cubicBezTo>
                    <a:pt x="1985" y="509"/>
                    <a:pt x="2053" y="541"/>
                    <a:pt x="2124" y="541"/>
                  </a:cubicBezTo>
                  <a:lnTo>
                    <a:pt x="2131" y="541"/>
                  </a:lnTo>
                  <a:cubicBezTo>
                    <a:pt x="2211" y="541"/>
                    <a:pt x="2278" y="502"/>
                    <a:pt x="2278" y="431"/>
                  </a:cubicBezTo>
                  <a:cubicBezTo>
                    <a:pt x="2278" y="346"/>
                    <a:pt x="2213" y="329"/>
                    <a:pt x="2156" y="323"/>
                  </a:cubicBezTo>
                  <a:lnTo>
                    <a:pt x="2101" y="317"/>
                  </a:lnTo>
                  <a:cubicBezTo>
                    <a:pt x="2022" y="309"/>
                    <a:pt x="2009" y="281"/>
                    <a:pt x="2009" y="250"/>
                  </a:cubicBezTo>
                  <a:cubicBezTo>
                    <a:pt x="2009" y="205"/>
                    <a:pt x="2057" y="177"/>
                    <a:pt x="2118" y="177"/>
                  </a:cubicBezTo>
                  <a:lnTo>
                    <a:pt x="2125" y="177"/>
                  </a:lnTo>
                  <a:cubicBezTo>
                    <a:pt x="2168" y="177"/>
                    <a:pt x="2223" y="201"/>
                    <a:pt x="2248" y="239"/>
                  </a:cubicBezTo>
                  <a:lnTo>
                    <a:pt x="2269" y="219"/>
                  </a:lnTo>
                  <a:cubicBezTo>
                    <a:pt x="2240" y="176"/>
                    <a:pt x="2178" y="148"/>
                    <a:pt x="2124" y="148"/>
                  </a:cubicBezTo>
                  <a:lnTo>
                    <a:pt x="2114" y="148"/>
                  </a:lnTo>
                  <a:close/>
                  <a:moveTo>
                    <a:pt x="1663" y="181"/>
                  </a:moveTo>
                  <a:lnTo>
                    <a:pt x="1663" y="181"/>
                  </a:lnTo>
                  <a:cubicBezTo>
                    <a:pt x="1751" y="181"/>
                    <a:pt x="1825" y="252"/>
                    <a:pt x="1825" y="345"/>
                  </a:cubicBezTo>
                  <a:cubicBezTo>
                    <a:pt x="1825" y="437"/>
                    <a:pt x="1751" y="508"/>
                    <a:pt x="1663" y="508"/>
                  </a:cubicBezTo>
                  <a:cubicBezTo>
                    <a:pt x="1574" y="508"/>
                    <a:pt x="1502" y="437"/>
                    <a:pt x="1502" y="345"/>
                  </a:cubicBezTo>
                  <a:cubicBezTo>
                    <a:pt x="1502" y="252"/>
                    <a:pt x="1574" y="181"/>
                    <a:pt x="1663" y="181"/>
                  </a:cubicBezTo>
                  <a:close/>
                  <a:moveTo>
                    <a:pt x="1662" y="148"/>
                  </a:moveTo>
                  <a:lnTo>
                    <a:pt x="1662" y="148"/>
                  </a:lnTo>
                  <a:cubicBezTo>
                    <a:pt x="1554" y="148"/>
                    <a:pt x="1467" y="236"/>
                    <a:pt x="1467" y="345"/>
                  </a:cubicBezTo>
                  <a:cubicBezTo>
                    <a:pt x="1467" y="453"/>
                    <a:pt x="1554" y="541"/>
                    <a:pt x="1662" y="541"/>
                  </a:cubicBezTo>
                  <a:cubicBezTo>
                    <a:pt x="1771" y="541"/>
                    <a:pt x="1859" y="453"/>
                    <a:pt x="1859" y="345"/>
                  </a:cubicBezTo>
                  <a:cubicBezTo>
                    <a:pt x="1859" y="236"/>
                    <a:pt x="1771" y="148"/>
                    <a:pt x="1662" y="148"/>
                  </a:cubicBezTo>
                  <a:close/>
                  <a:moveTo>
                    <a:pt x="1215" y="536"/>
                  </a:moveTo>
                  <a:lnTo>
                    <a:pt x="1215" y="536"/>
                  </a:lnTo>
                  <a:lnTo>
                    <a:pt x="1391" y="153"/>
                  </a:lnTo>
                  <a:lnTo>
                    <a:pt x="1354" y="153"/>
                  </a:lnTo>
                  <a:lnTo>
                    <a:pt x="1205" y="479"/>
                  </a:lnTo>
                  <a:lnTo>
                    <a:pt x="1056" y="153"/>
                  </a:lnTo>
                  <a:lnTo>
                    <a:pt x="1020" y="153"/>
                  </a:lnTo>
                  <a:lnTo>
                    <a:pt x="1196" y="536"/>
                  </a:lnTo>
                  <a:lnTo>
                    <a:pt x="1215" y="536"/>
                  </a:lnTo>
                  <a:close/>
                  <a:moveTo>
                    <a:pt x="747" y="181"/>
                  </a:moveTo>
                  <a:lnTo>
                    <a:pt x="747" y="181"/>
                  </a:lnTo>
                  <a:cubicBezTo>
                    <a:pt x="835" y="181"/>
                    <a:pt x="909" y="252"/>
                    <a:pt x="909" y="345"/>
                  </a:cubicBezTo>
                  <a:cubicBezTo>
                    <a:pt x="909" y="437"/>
                    <a:pt x="835" y="508"/>
                    <a:pt x="747" y="508"/>
                  </a:cubicBezTo>
                  <a:cubicBezTo>
                    <a:pt x="658" y="508"/>
                    <a:pt x="586" y="437"/>
                    <a:pt x="586" y="345"/>
                  </a:cubicBezTo>
                  <a:cubicBezTo>
                    <a:pt x="586" y="252"/>
                    <a:pt x="658" y="181"/>
                    <a:pt x="747" y="181"/>
                  </a:cubicBezTo>
                  <a:close/>
                  <a:moveTo>
                    <a:pt x="746" y="148"/>
                  </a:moveTo>
                  <a:lnTo>
                    <a:pt x="746" y="148"/>
                  </a:lnTo>
                  <a:cubicBezTo>
                    <a:pt x="638" y="148"/>
                    <a:pt x="551" y="236"/>
                    <a:pt x="551" y="345"/>
                  </a:cubicBezTo>
                  <a:cubicBezTo>
                    <a:pt x="551" y="453"/>
                    <a:pt x="638" y="541"/>
                    <a:pt x="746" y="541"/>
                  </a:cubicBezTo>
                  <a:cubicBezTo>
                    <a:pt x="855" y="541"/>
                    <a:pt x="943" y="453"/>
                    <a:pt x="943" y="345"/>
                  </a:cubicBezTo>
                  <a:cubicBezTo>
                    <a:pt x="943" y="236"/>
                    <a:pt x="855" y="148"/>
                    <a:pt x="746" y="148"/>
                  </a:cubicBezTo>
                  <a:close/>
                  <a:moveTo>
                    <a:pt x="418" y="536"/>
                  </a:moveTo>
                  <a:lnTo>
                    <a:pt x="418" y="536"/>
                  </a:lnTo>
                  <a:lnTo>
                    <a:pt x="418" y="0"/>
                  </a:lnTo>
                  <a:lnTo>
                    <a:pt x="381" y="0"/>
                  </a:lnTo>
                  <a:lnTo>
                    <a:pt x="381" y="46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536"/>
                  </a:lnTo>
                  <a:lnTo>
                    <a:pt x="57" y="536"/>
                  </a:lnTo>
                  <a:lnTo>
                    <a:pt x="57" y="77"/>
                  </a:lnTo>
                  <a:lnTo>
                    <a:pt x="400" y="536"/>
                  </a:lnTo>
                  <a:lnTo>
                    <a:pt x="418" y="536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895350" y="1484313"/>
              <a:ext cx="2214562" cy="161925"/>
            </a:xfrm>
            <a:custGeom>
              <a:avLst/>
              <a:gdLst/>
              <a:ahLst/>
              <a:cxnLst>
                <a:cxn ang="0">
                  <a:pos x="5812" y="4"/>
                </a:cxn>
                <a:cxn ang="0">
                  <a:pos x="5812" y="360"/>
                </a:cxn>
                <a:cxn ang="0">
                  <a:pos x="5798" y="180"/>
                </a:cxn>
                <a:cxn ang="0">
                  <a:pos x="5075" y="212"/>
                </a:cxn>
                <a:cxn ang="0">
                  <a:pos x="5287" y="364"/>
                </a:cxn>
                <a:cxn ang="0">
                  <a:pos x="5444" y="69"/>
                </a:cxn>
                <a:cxn ang="0">
                  <a:pos x="4979" y="4"/>
                </a:cxn>
                <a:cxn ang="0">
                  <a:pos x="4657" y="4"/>
                </a:cxn>
                <a:cxn ang="0">
                  <a:pos x="4941" y="420"/>
                </a:cxn>
                <a:cxn ang="0">
                  <a:pos x="4359" y="65"/>
                </a:cxn>
                <a:cxn ang="0">
                  <a:pos x="4295" y="420"/>
                </a:cxn>
                <a:cxn ang="0">
                  <a:pos x="4359" y="241"/>
                </a:cxn>
                <a:cxn ang="0">
                  <a:pos x="4123" y="360"/>
                </a:cxn>
                <a:cxn ang="0">
                  <a:pos x="4172" y="4"/>
                </a:cxn>
                <a:cxn ang="0">
                  <a:pos x="4058" y="360"/>
                </a:cxn>
                <a:cxn ang="0">
                  <a:pos x="4172" y="360"/>
                </a:cxn>
                <a:cxn ang="0">
                  <a:pos x="3542" y="212"/>
                </a:cxn>
                <a:cxn ang="0">
                  <a:pos x="3754" y="364"/>
                </a:cxn>
                <a:cxn ang="0">
                  <a:pos x="3911" y="69"/>
                </a:cxn>
                <a:cxn ang="0">
                  <a:pos x="3149" y="122"/>
                </a:cxn>
                <a:cxn ang="0">
                  <a:pos x="3315" y="365"/>
                </a:cxn>
                <a:cxn ang="0">
                  <a:pos x="3312" y="425"/>
                </a:cxn>
                <a:cxn ang="0">
                  <a:pos x="3292" y="171"/>
                </a:cxn>
                <a:cxn ang="0">
                  <a:pos x="3417" y="108"/>
                </a:cxn>
                <a:cxn ang="0">
                  <a:pos x="2885" y="420"/>
                </a:cxn>
                <a:cxn ang="0">
                  <a:pos x="2685" y="4"/>
                </a:cxn>
                <a:cxn ang="0">
                  <a:pos x="2346" y="121"/>
                </a:cxn>
                <a:cxn ang="0">
                  <a:pos x="2346" y="121"/>
                </a:cxn>
                <a:cxn ang="0">
                  <a:pos x="2465" y="420"/>
                </a:cxn>
                <a:cxn ang="0">
                  <a:pos x="2156" y="420"/>
                </a:cxn>
                <a:cxn ang="0">
                  <a:pos x="1891" y="180"/>
                </a:cxn>
                <a:cxn ang="0">
                  <a:pos x="1827" y="4"/>
                </a:cxn>
                <a:cxn ang="0">
                  <a:pos x="1891" y="360"/>
                </a:cxn>
                <a:cxn ang="0">
                  <a:pos x="1891" y="180"/>
                </a:cxn>
                <a:cxn ang="0">
                  <a:pos x="1669" y="157"/>
                </a:cxn>
                <a:cxn ang="0">
                  <a:pos x="1412" y="4"/>
                </a:cxn>
                <a:cxn ang="0">
                  <a:pos x="1476" y="311"/>
                </a:cxn>
                <a:cxn ang="0">
                  <a:pos x="1735" y="420"/>
                </a:cxn>
                <a:cxn ang="0">
                  <a:pos x="1550" y="4"/>
                </a:cxn>
                <a:cxn ang="0">
                  <a:pos x="913" y="65"/>
                </a:cxn>
                <a:cxn ang="0">
                  <a:pos x="849" y="420"/>
                </a:cxn>
                <a:cxn ang="0">
                  <a:pos x="913" y="241"/>
                </a:cxn>
                <a:cxn ang="0">
                  <a:pos x="719" y="420"/>
                </a:cxn>
                <a:cxn ang="0">
                  <a:pos x="655" y="180"/>
                </a:cxn>
                <a:cxn ang="0">
                  <a:pos x="399" y="420"/>
                </a:cxn>
                <a:cxn ang="0">
                  <a:pos x="655" y="420"/>
                </a:cxn>
                <a:cxn ang="0">
                  <a:pos x="307" y="65"/>
                </a:cxn>
                <a:cxn ang="0">
                  <a:pos x="121" y="65"/>
                </a:cxn>
              </a:cxnLst>
              <a:rect l="0" t="0" r="r" b="b"/>
              <a:pathLst>
                <a:path w="5812" h="425">
                  <a:moveTo>
                    <a:pt x="5606" y="180"/>
                  </a:moveTo>
                  <a:lnTo>
                    <a:pt x="5606" y="65"/>
                  </a:lnTo>
                  <a:lnTo>
                    <a:pt x="5812" y="65"/>
                  </a:lnTo>
                  <a:lnTo>
                    <a:pt x="5812" y="4"/>
                  </a:lnTo>
                  <a:lnTo>
                    <a:pt x="5542" y="4"/>
                  </a:lnTo>
                  <a:lnTo>
                    <a:pt x="5542" y="420"/>
                  </a:lnTo>
                  <a:lnTo>
                    <a:pt x="5812" y="420"/>
                  </a:lnTo>
                  <a:lnTo>
                    <a:pt x="5812" y="360"/>
                  </a:lnTo>
                  <a:lnTo>
                    <a:pt x="5606" y="360"/>
                  </a:lnTo>
                  <a:lnTo>
                    <a:pt x="5606" y="241"/>
                  </a:lnTo>
                  <a:lnTo>
                    <a:pt x="5798" y="241"/>
                  </a:lnTo>
                  <a:lnTo>
                    <a:pt x="5798" y="180"/>
                  </a:lnTo>
                  <a:lnTo>
                    <a:pt x="5606" y="180"/>
                  </a:lnTo>
                  <a:close/>
                  <a:moveTo>
                    <a:pt x="5287" y="0"/>
                  </a:moveTo>
                  <a:lnTo>
                    <a:pt x="5287" y="0"/>
                  </a:lnTo>
                  <a:cubicBezTo>
                    <a:pt x="5170" y="0"/>
                    <a:pt x="5075" y="95"/>
                    <a:pt x="5075" y="212"/>
                  </a:cubicBezTo>
                  <a:cubicBezTo>
                    <a:pt x="5075" y="329"/>
                    <a:pt x="5170" y="425"/>
                    <a:pt x="5287" y="425"/>
                  </a:cubicBezTo>
                  <a:cubicBezTo>
                    <a:pt x="5349" y="425"/>
                    <a:pt x="5405" y="398"/>
                    <a:pt x="5444" y="356"/>
                  </a:cubicBezTo>
                  <a:lnTo>
                    <a:pt x="5402" y="317"/>
                  </a:lnTo>
                  <a:cubicBezTo>
                    <a:pt x="5373" y="347"/>
                    <a:pt x="5332" y="364"/>
                    <a:pt x="5287" y="364"/>
                  </a:cubicBezTo>
                  <a:cubicBezTo>
                    <a:pt x="5204" y="364"/>
                    <a:pt x="5139" y="301"/>
                    <a:pt x="5139" y="212"/>
                  </a:cubicBezTo>
                  <a:cubicBezTo>
                    <a:pt x="5139" y="124"/>
                    <a:pt x="5204" y="61"/>
                    <a:pt x="5287" y="61"/>
                  </a:cubicBezTo>
                  <a:cubicBezTo>
                    <a:pt x="5332" y="61"/>
                    <a:pt x="5373" y="78"/>
                    <a:pt x="5402" y="108"/>
                  </a:cubicBezTo>
                  <a:lnTo>
                    <a:pt x="5444" y="69"/>
                  </a:lnTo>
                  <a:cubicBezTo>
                    <a:pt x="5405" y="27"/>
                    <a:pt x="5349" y="0"/>
                    <a:pt x="5287" y="0"/>
                  </a:cubicBezTo>
                  <a:close/>
                  <a:moveTo>
                    <a:pt x="4979" y="420"/>
                  </a:moveTo>
                  <a:lnTo>
                    <a:pt x="4979" y="420"/>
                  </a:lnTo>
                  <a:lnTo>
                    <a:pt x="4979" y="4"/>
                  </a:lnTo>
                  <a:lnTo>
                    <a:pt x="4914" y="4"/>
                  </a:lnTo>
                  <a:lnTo>
                    <a:pt x="4914" y="298"/>
                  </a:lnTo>
                  <a:lnTo>
                    <a:pt x="4694" y="4"/>
                  </a:lnTo>
                  <a:lnTo>
                    <a:pt x="4657" y="4"/>
                  </a:lnTo>
                  <a:lnTo>
                    <a:pt x="4657" y="420"/>
                  </a:lnTo>
                  <a:lnTo>
                    <a:pt x="4721" y="420"/>
                  </a:lnTo>
                  <a:lnTo>
                    <a:pt x="4721" y="127"/>
                  </a:lnTo>
                  <a:lnTo>
                    <a:pt x="4941" y="420"/>
                  </a:lnTo>
                  <a:lnTo>
                    <a:pt x="4979" y="420"/>
                  </a:lnTo>
                  <a:close/>
                  <a:moveTo>
                    <a:pt x="4359" y="180"/>
                  </a:moveTo>
                  <a:lnTo>
                    <a:pt x="4359" y="180"/>
                  </a:lnTo>
                  <a:lnTo>
                    <a:pt x="4359" y="65"/>
                  </a:lnTo>
                  <a:lnTo>
                    <a:pt x="4566" y="65"/>
                  </a:lnTo>
                  <a:lnTo>
                    <a:pt x="4566" y="4"/>
                  </a:lnTo>
                  <a:lnTo>
                    <a:pt x="4295" y="4"/>
                  </a:lnTo>
                  <a:lnTo>
                    <a:pt x="4295" y="420"/>
                  </a:lnTo>
                  <a:lnTo>
                    <a:pt x="4566" y="420"/>
                  </a:lnTo>
                  <a:lnTo>
                    <a:pt x="4566" y="360"/>
                  </a:lnTo>
                  <a:lnTo>
                    <a:pt x="4359" y="360"/>
                  </a:lnTo>
                  <a:lnTo>
                    <a:pt x="4359" y="241"/>
                  </a:lnTo>
                  <a:lnTo>
                    <a:pt x="4552" y="241"/>
                  </a:lnTo>
                  <a:lnTo>
                    <a:pt x="4552" y="180"/>
                  </a:lnTo>
                  <a:lnTo>
                    <a:pt x="4359" y="180"/>
                  </a:lnTo>
                  <a:close/>
                  <a:moveTo>
                    <a:pt x="4123" y="360"/>
                  </a:moveTo>
                  <a:lnTo>
                    <a:pt x="4123" y="360"/>
                  </a:lnTo>
                  <a:lnTo>
                    <a:pt x="4123" y="65"/>
                  </a:lnTo>
                  <a:lnTo>
                    <a:pt x="4172" y="65"/>
                  </a:lnTo>
                  <a:lnTo>
                    <a:pt x="4172" y="4"/>
                  </a:lnTo>
                  <a:lnTo>
                    <a:pt x="4009" y="4"/>
                  </a:lnTo>
                  <a:lnTo>
                    <a:pt x="4009" y="65"/>
                  </a:lnTo>
                  <a:lnTo>
                    <a:pt x="4058" y="65"/>
                  </a:lnTo>
                  <a:lnTo>
                    <a:pt x="4058" y="360"/>
                  </a:lnTo>
                  <a:lnTo>
                    <a:pt x="4009" y="360"/>
                  </a:lnTo>
                  <a:lnTo>
                    <a:pt x="4009" y="420"/>
                  </a:lnTo>
                  <a:lnTo>
                    <a:pt x="4172" y="420"/>
                  </a:lnTo>
                  <a:lnTo>
                    <a:pt x="4172" y="360"/>
                  </a:lnTo>
                  <a:lnTo>
                    <a:pt x="4123" y="360"/>
                  </a:lnTo>
                  <a:close/>
                  <a:moveTo>
                    <a:pt x="3754" y="0"/>
                  </a:moveTo>
                  <a:lnTo>
                    <a:pt x="3754" y="0"/>
                  </a:lnTo>
                  <a:cubicBezTo>
                    <a:pt x="3637" y="0"/>
                    <a:pt x="3542" y="95"/>
                    <a:pt x="3542" y="212"/>
                  </a:cubicBezTo>
                  <a:cubicBezTo>
                    <a:pt x="3542" y="329"/>
                    <a:pt x="3637" y="425"/>
                    <a:pt x="3754" y="425"/>
                  </a:cubicBezTo>
                  <a:cubicBezTo>
                    <a:pt x="3816" y="425"/>
                    <a:pt x="3872" y="398"/>
                    <a:pt x="3911" y="356"/>
                  </a:cubicBezTo>
                  <a:lnTo>
                    <a:pt x="3870" y="317"/>
                  </a:lnTo>
                  <a:cubicBezTo>
                    <a:pt x="3840" y="347"/>
                    <a:pt x="3799" y="364"/>
                    <a:pt x="3754" y="364"/>
                  </a:cubicBezTo>
                  <a:cubicBezTo>
                    <a:pt x="3672" y="364"/>
                    <a:pt x="3607" y="301"/>
                    <a:pt x="3607" y="212"/>
                  </a:cubicBezTo>
                  <a:cubicBezTo>
                    <a:pt x="3607" y="124"/>
                    <a:pt x="3672" y="61"/>
                    <a:pt x="3754" y="61"/>
                  </a:cubicBezTo>
                  <a:cubicBezTo>
                    <a:pt x="3799" y="61"/>
                    <a:pt x="3840" y="78"/>
                    <a:pt x="3870" y="108"/>
                  </a:cubicBezTo>
                  <a:lnTo>
                    <a:pt x="3911" y="69"/>
                  </a:lnTo>
                  <a:cubicBezTo>
                    <a:pt x="3872" y="27"/>
                    <a:pt x="3816" y="0"/>
                    <a:pt x="3754" y="0"/>
                  </a:cubicBezTo>
                  <a:close/>
                  <a:moveTo>
                    <a:pt x="3298" y="0"/>
                  </a:moveTo>
                  <a:lnTo>
                    <a:pt x="3298" y="0"/>
                  </a:lnTo>
                  <a:cubicBezTo>
                    <a:pt x="3216" y="0"/>
                    <a:pt x="3149" y="47"/>
                    <a:pt x="3149" y="122"/>
                  </a:cubicBezTo>
                  <a:cubicBezTo>
                    <a:pt x="3149" y="190"/>
                    <a:pt x="3203" y="221"/>
                    <a:pt x="3284" y="231"/>
                  </a:cubicBezTo>
                  <a:lnTo>
                    <a:pt x="3323" y="235"/>
                  </a:lnTo>
                  <a:cubicBezTo>
                    <a:pt x="3375" y="242"/>
                    <a:pt x="3408" y="257"/>
                    <a:pt x="3408" y="299"/>
                  </a:cubicBezTo>
                  <a:cubicBezTo>
                    <a:pt x="3408" y="340"/>
                    <a:pt x="3369" y="364"/>
                    <a:pt x="3315" y="365"/>
                  </a:cubicBezTo>
                  <a:lnTo>
                    <a:pt x="3312" y="365"/>
                  </a:lnTo>
                  <a:cubicBezTo>
                    <a:pt x="3245" y="365"/>
                    <a:pt x="3200" y="333"/>
                    <a:pt x="3181" y="299"/>
                  </a:cubicBezTo>
                  <a:lnTo>
                    <a:pt x="3139" y="337"/>
                  </a:lnTo>
                  <a:cubicBezTo>
                    <a:pt x="3168" y="386"/>
                    <a:pt x="3228" y="425"/>
                    <a:pt x="3312" y="425"/>
                  </a:cubicBezTo>
                  <a:lnTo>
                    <a:pt x="3315" y="425"/>
                  </a:lnTo>
                  <a:cubicBezTo>
                    <a:pt x="3403" y="424"/>
                    <a:pt x="3472" y="376"/>
                    <a:pt x="3472" y="299"/>
                  </a:cubicBezTo>
                  <a:cubicBezTo>
                    <a:pt x="3472" y="218"/>
                    <a:pt x="3416" y="186"/>
                    <a:pt x="3332" y="176"/>
                  </a:cubicBezTo>
                  <a:lnTo>
                    <a:pt x="3292" y="171"/>
                  </a:lnTo>
                  <a:cubicBezTo>
                    <a:pt x="3244" y="165"/>
                    <a:pt x="3213" y="152"/>
                    <a:pt x="3213" y="120"/>
                  </a:cubicBezTo>
                  <a:cubicBezTo>
                    <a:pt x="3213" y="77"/>
                    <a:pt x="3262" y="60"/>
                    <a:pt x="3298" y="60"/>
                  </a:cubicBezTo>
                  <a:lnTo>
                    <a:pt x="3303" y="60"/>
                  </a:lnTo>
                  <a:cubicBezTo>
                    <a:pt x="3340" y="60"/>
                    <a:pt x="3387" y="78"/>
                    <a:pt x="3417" y="108"/>
                  </a:cubicBezTo>
                  <a:lnTo>
                    <a:pt x="3459" y="69"/>
                  </a:lnTo>
                  <a:cubicBezTo>
                    <a:pt x="3420" y="27"/>
                    <a:pt x="3362" y="0"/>
                    <a:pt x="3303" y="0"/>
                  </a:cubicBezTo>
                  <a:lnTo>
                    <a:pt x="3298" y="0"/>
                  </a:lnTo>
                  <a:close/>
                  <a:moveTo>
                    <a:pt x="2885" y="420"/>
                  </a:moveTo>
                  <a:lnTo>
                    <a:pt x="2885" y="420"/>
                  </a:lnTo>
                  <a:lnTo>
                    <a:pt x="2885" y="360"/>
                  </a:lnTo>
                  <a:lnTo>
                    <a:pt x="2685" y="360"/>
                  </a:lnTo>
                  <a:lnTo>
                    <a:pt x="2685" y="4"/>
                  </a:lnTo>
                  <a:lnTo>
                    <a:pt x="2621" y="4"/>
                  </a:lnTo>
                  <a:lnTo>
                    <a:pt x="2621" y="420"/>
                  </a:lnTo>
                  <a:lnTo>
                    <a:pt x="2885" y="420"/>
                  </a:lnTo>
                  <a:close/>
                  <a:moveTo>
                    <a:pt x="2346" y="121"/>
                  </a:moveTo>
                  <a:lnTo>
                    <a:pt x="2346" y="121"/>
                  </a:lnTo>
                  <a:lnTo>
                    <a:pt x="2405" y="266"/>
                  </a:lnTo>
                  <a:lnTo>
                    <a:pt x="2288" y="266"/>
                  </a:lnTo>
                  <a:lnTo>
                    <a:pt x="2346" y="121"/>
                  </a:lnTo>
                  <a:close/>
                  <a:moveTo>
                    <a:pt x="2265" y="327"/>
                  </a:moveTo>
                  <a:lnTo>
                    <a:pt x="2265" y="327"/>
                  </a:lnTo>
                  <a:lnTo>
                    <a:pt x="2427" y="327"/>
                  </a:lnTo>
                  <a:lnTo>
                    <a:pt x="2465" y="420"/>
                  </a:lnTo>
                  <a:lnTo>
                    <a:pt x="2536" y="420"/>
                  </a:lnTo>
                  <a:lnTo>
                    <a:pt x="2365" y="4"/>
                  </a:lnTo>
                  <a:lnTo>
                    <a:pt x="2328" y="4"/>
                  </a:lnTo>
                  <a:lnTo>
                    <a:pt x="2156" y="420"/>
                  </a:lnTo>
                  <a:lnTo>
                    <a:pt x="2227" y="420"/>
                  </a:lnTo>
                  <a:lnTo>
                    <a:pt x="2265" y="327"/>
                  </a:lnTo>
                  <a:close/>
                  <a:moveTo>
                    <a:pt x="1891" y="180"/>
                  </a:moveTo>
                  <a:lnTo>
                    <a:pt x="1891" y="180"/>
                  </a:lnTo>
                  <a:lnTo>
                    <a:pt x="1891" y="65"/>
                  </a:lnTo>
                  <a:lnTo>
                    <a:pt x="2098" y="65"/>
                  </a:lnTo>
                  <a:lnTo>
                    <a:pt x="2098" y="4"/>
                  </a:lnTo>
                  <a:lnTo>
                    <a:pt x="1827" y="4"/>
                  </a:lnTo>
                  <a:lnTo>
                    <a:pt x="1827" y="420"/>
                  </a:lnTo>
                  <a:lnTo>
                    <a:pt x="2098" y="420"/>
                  </a:lnTo>
                  <a:lnTo>
                    <a:pt x="2098" y="360"/>
                  </a:lnTo>
                  <a:lnTo>
                    <a:pt x="1891" y="360"/>
                  </a:lnTo>
                  <a:lnTo>
                    <a:pt x="1891" y="241"/>
                  </a:lnTo>
                  <a:lnTo>
                    <a:pt x="2083" y="241"/>
                  </a:lnTo>
                  <a:lnTo>
                    <a:pt x="2083" y="180"/>
                  </a:lnTo>
                  <a:lnTo>
                    <a:pt x="1891" y="180"/>
                  </a:lnTo>
                  <a:close/>
                  <a:moveTo>
                    <a:pt x="1476" y="65"/>
                  </a:moveTo>
                  <a:lnTo>
                    <a:pt x="1476" y="65"/>
                  </a:lnTo>
                  <a:lnTo>
                    <a:pt x="1555" y="65"/>
                  </a:lnTo>
                  <a:cubicBezTo>
                    <a:pt x="1618" y="65"/>
                    <a:pt x="1669" y="94"/>
                    <a:pt x="1669" y="157"/>
                  </a:cubicBezTo>
                  <a:cubicBezTo>
                    <a:pt x="1669" y="223"/>
                    <a:pt x="1618" y="251"/>
                    <a:pt x="1555" y="251"/>
                  </a:cubicBezTo>
                  <a:lnTo>
                    <a:pt x="1476" y="251"/>
                  </a:lnTo>
                  <a:lnTo>
                    <a:pt x="1476" y="65"/>
                  </a:lnTo>
                  <a:close/>
                  <a:moveTo>
                    <a:pt x="1412" y="4"/>
                  </a:moveTo>
                  <a:lnTo>
                    <a:pt x="1412" y="4"/>
                  </a:lnTo>
                  <a:lnTo>
                    <a:pt x="1412" y="420"/>
                  </a:lnTo>
                  <a:lnTo>
                    <a:pt x="1476" y="420"/>
                  </a:lnTo>
                  <a:lnTo>
                    <a:pt x="1476" y="311"/>
                  </a:lnTo>
                  <a:lnTo>
                    <a:pt x="1541" y="311"/>
                  </a:lnTo>
                  <a:cubicBezTo>
                    <a:pt x="1584" y="312"/>
                    <a:pt x="1599" y="321"/>
                    <a:pt x="1632" y="373"/>
                  </a:cubicBezTo>
                  <a:lnTo>
                    <a:pt x="1663" y="420"/>
                  </a:lnTo>
                  <a:lnTo>
                    <a:pt x="1735" y="420"/>
                  </a:lnTo>
                  <a:lnTo>
                    <a:pt x="1697" y="361"/>
                  </a:lnTo>
                  <a:cubicBezTo>
                    <a:pt x="1671" y="321"/>
                    <a:pt x="1652" y="300"/>
                    <a:pt x="1631" y="290"/>
                  </a:cubicBezTo>
                  <a:cubicBezTo>
                    <a:pt x="1691" y="269"/>
                    <a:pt x="1729" y="224"/>
                    <a:pt x="1729" y="157"/>
                  </a:cubicBezTo>
                  <a:cubicBezTo>
                    <a:pt x="1729" y="67"/>
                    <a:pt x="1661" y="4"/>
                    <a:pt x="1550" y="4"/>
                  </a:cubicBezTo>
                  <a:lnTo>
                    <a:pt x="1412" y="4"/>
                  </a:lnTo>
                  <a:close/>
                  <a:moveTo>
                    <a:pt x="913" y="180"/>
                  </a:moveTo>
                  <a:lnTo>
                    <a:pt x="913" y="180"/>
                  </a:lnTo>
                  <a:lnTo>
                    <a:pt x="913" y="65"/>
                  </a:lnTo>
                  <a:lnTo>
                    <a:pt x="1119" y="65"/>
                  </a:lnTo>
                  <a:lnTo>
                    <a:pt x="1119" y="4"/>
                  </a:lnTo>
                  <a:lnTo>
                    <a:pt x="849" y="4"/>
                  </a:lnTo>
                  <a:lnTo>
                    <a:pt x="849" y="420"/>
                  </a:lnTo>
                  <a:lnTo>
                    <a:pt x="1119" y="420"/>
                  </a:lnTo>
                  <a:lnTo>
                    <a:pt x="1119" y="360"/>
                  </a:lnTo>
                  <a:lnTo>
                    <a:pt x="913" y="360"/>
                  </a:lnTo>
                  <a:lnTo>
                    <a:pt x="913" y="241"/>
                  </a:lnTo>
                  <a:lnTo>
                    <a:pt x="1105" y="241"/>
                  </a:lnTo>
                  <a:lnTo>
                    <a:pt x="1105" y="180"/>
                  </a:lnTo>
                  <a:lnTo>
                    <a:pt x="913" y="180"/>
                  </a:lnTo>
                  <a:close/>
                  <a:moveTo>
                    <a:pt x="719" y="420"/>
                  </a:moveTo>
                  <a:lnTo>
                    <a:pt x="719" y="420"/>
                  </a:lnTo>
                  <a:lnTo>
                    <a:pt x="719" y="4"/>
                  </a:lnTo>
                  <a:lnTo>
                    <a:pt x="655" y="4"/>
                  </a:lnTo>
                  <a:lnTo>
                    <a:pt x="655" y="180"/>
                  </a:lnTo>
                  <a:lnTo>
                    <a:pt x="463" y="180"/>
                  </a:lnTo>
                  <a:lnTo>
                    <a:pt x="463" y="4"/>
                  </a:lnTo>
                  <a:lnTo>
                    <a:pt x="399" y="4"/>
                  </a:lnTo>
                  <a:lnTo>
                    <a:pt x="399" y="420"/>
                  </a:lnTo>
                  <a:lnTo>
                    <a:pt x="463" y="420"/>
                  </a:lnTo>
                  <a:lnTo>
                    <a:pt x="463" y="241"/>
                  </a:lnTo>
                  <a:lnTo>
                    <a:pt x="655" y="241"/>
                  </a:lnTo>
                  <a:lnTo>
                    <a:pt x="655" y="420"/>
                  </a:lnTo>
                  <a:lnTo>
                    <a:pt x="719" y="420"/>
                  </a:lnTo>
                  <a:close/>
                  <a:moveTo>
                    <a:pt x="185" y="65"/>
                  </a:moveTo>
                  <a:lnTo>
                    <a:pt x="185" y="65"/>
                  </a:lnTo>
                  <a:lnTo>
                    <a:pt x="307" y="65"/>
                  </a:lnTo>
                  <a:lnTo>
                    <a:pt x="307" y="4"/>
                  </a:lnTo>
                  <a:lnTo>
                    <a:pt x="0" y="4"/>
                  </a:lnTo>
                  <a:lnTo>
                    <a:pt x="0" y="65"/>
                  </a:lnTo>
                  <a:lnTo>
                    <a:pt x="121" y="65"/>
                  </a:lnTo>
                  <a:lnTo>
                    <a:pt x="121" y="420"/>
                  </a:lnTo>
                  <a:lnTo>
                    <a:pt x="185" y="420"/>
                  </a:lnTo>
                  <a:lnTo>
                    <a:pt x="185" y="65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17550" y="1452563"/>
              <a:ext cx="146050" cy="138113"/>
            </a:xfrm>
            <a:custGeom>
              <a:avLst/>
              <a:gdLst/>
              <a:ahLst/>
              <a:cxnLst>
                <a:cxn ang="0">
                  <a:pos x="381" y="169"/>
                </a:cxn>
                <a:cxn ang="0">
                  <a:pos x="255" y="211"/>
                </a:cxn>
                <a:cxn ang="0">
                  <a:pos x="331" y="315"/>
                </a:cxn>
                <a:cxn ang="0">
                  <a:pos x="261" y="365"/>
                </a:cxn>
                <a:cxn ang="0">
                  <a:pos x="187" y="264"/>
                </a:cxn>
                <a:cxn ang="0">
                  <a:pos x="116" y="362"/>
                </a:cxn>
                <a:cxn ang="0">
                  <a:pos x="46" y="312"/>
                </a:cxn>
                <a:cxn ang="0">
                  <a:pos x="121" y="209"/>
                </a:cxn>
                <a:cxn ang="0">
                  <a:pos x="0" y="169"/>
                </a:cxn>
                <a:cxn ang="0">
                  <a:pos x="27" y="88"/>
                </a:cxn>
                <a:cxn ang="0">
                  <a:pos x="148" y="127"/>
                </a:cxn>
                <a:cxn ang="0">
                  <a:pos x="148" y="0"/>
                </a:cxn>
                <a:cxn ang="0">
                  <a:pos x="233" y="0"/>
                </a:cxn>
                <a:cxn ang="0">
                  <a:pos x="233" y="127"/>
                </a:cxn>
                <a:cxn ang="0">
                  <a:pos x="355" y="88"/>
                </a:cxn>
                <a:cxn ang="0">
                  <a:pos x="381" y="169"/>
                </a:cxn>
              </a:cxnLst>
              <a:rect l="0" t="0" r="r" b="b"/>
              <a:pathLst>
                <a:path w="381" h="365">
                  <a:moveTo>
                    <a:pt x="381" y="169"/>
                  </a:moveTo>
                  <a:lnTo>
                    <a:pt x="255" y="211"/>
                  </a:lnTo>
                  <a:lnTo>
                    <a:pt x="331" y="315"/>
                  </a:lnTo>
                  <a:lnTo>
                    <a:pt x="261" y="365"/>
                  </a:lnTo>
                  <a:lnTo>
                    <a:pt x="187" y="264"/>
                  </a:lnTo>
                  <a:lnTo>
                    <a:pt x="116" y="362"/>
                  </a:lnTo>
                  <a:lnTo>
                    <a:pt x="46" y="312"/>
                  </a:lnTo>
                  <a:lnTo>
                    <a:pt x="121" y="209"/>
                  </a:lnTo>
                  <a:lnTo>
                    <a:pt x="0" y="169"/>
                  </a:lnTo>
                  <a:lnTo>
                    <a:pt x="27" y="88"/>
                  </a:lnTo>
                  <a:lnTo>
                    <a:pt x="148" y="127"/>
                  </a:lnTo>
                  <a:lnTo>
                    <a:pt x="148" y="0"/>
                  </a:lnTo>
                  <a:cubicBezTo>
                    <a:pt x="176" y="0"/>
                    <a:pt x="205" y="0"/>
                    <a:pt x="233" y="0"/>
                  </a:cubicBezTo>
                  <a:lnTo>
                    <a:pt x="233" y="127"/>
                  </a:lnTo>
                  <a:lnTo>
                    <a:pt x="355" y="88"/>
                  </a:lnTo>
                  <a:lnTo>
                    <a:pt x="381" y="169"/>
                  </a:lnTo>
                  <a:close/>
                </a:path>
              </a:pathLst>
            </a:custGeom>
            <a:solidFill>
              <a:srgbClr val="3B3A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155679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Мероприятия ФЕН по привлечению абитуриентов: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71600" y="1988840"/>
            <a:ext cx="5938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1. Участие в проведение «Дня открытых дверей НГУ»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71600" y="2283594"/>
            <a:ext cx="668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2. Проведение подобных мероприятий в базовых институтах</a:t>
            </a:r>
          </a:p>
          <a:p>
            <a:r>
              <a:rPr lang="ru-RU" dirty="0"/>
              <a:t> для школьников Новосибирска и НСО,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71600" y="2852936"/>
            <a:ext cx="6491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3. Экскурсии для учеников СУНЦ и учителей средних школ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71600" y="3187338"/>
            <a:ext cx="71770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4. Наполнение серверов факультета и НГУ учебно-методической</a:t>
            </a:r>
          </a:p>
          <a:p>
            <a:r>
              <a:rPr lang="ru-RU" dirty="0"/>
              <a:t> и рекламной информацией, направленной как на студентов, так</a:t>
            </a:r>
          </a:p>
          <a:p>
            <a:r>
              <a:rPr lang="ru-RU" dirty="0"/>
              <a:t> и на школьников старших классов.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71600" y="4077072"/>
            <a:ext cx="6259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5. Участие в проведении предметных олимпиад разного </a:t>
            </a:r>
          </a:p>
          <a:p>
            <a:r>
              <a:rPr lang="ru-RU" dirty="0"/>
              <a:t>уровня школьников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71600" y="4725144"/>
            <a:ext cx="739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6. Участие в проведении турнира юных химиков на базе СУНЦ НГУ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5085184"/>
            <a:ext cx="795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8. Проведение занятий с учителями и школьниками школ Новосибирска </a:t>
            </a:r>
          </a:p>
          <a:p>
            <a:r>
              <a:rPr lang="ru-RU" dirty="0"/>
              <a:t>и НСО</a:t>
            </a:r>
          </a:p>
        </p:txBody>
      </p:sp>
      <p:sp>
        <p:nvSpPr>
          <p:cNvPr id="21" name="Text Box 69"/>
          <p:cNvSpPr txBox="1">
            <a:spLocks noChangeArrowheads="1"/>
          </p:cNvSpPr>
          <p:nvPr/>
        </p:nvSpPr>
        <p:spPr bwMode="auto">
          <a:xfrm>
            <a:off x="8510493" y="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6/36</a:t>
            </a:r>
            <a:endParaRPr lang="ru-RU" b="1" i="1" dirty="0"/>
          </a:p>
        </p:txBody>
      </p:sp>
      <p:sp>
        <p:nvSpPr>
          <p:cNvPr id="22" name="Freeform 30"/>
          <p:cNvSpPr>
            <a:spLocks noChangeAspect="1"/>
          </p:cNvSpPr>
          <p:nvPr/>
        </p:nvSpPr>
        <p:spPr bwMode="auto">
          <a:xfrm>
            <a:off x="27188" y="1251668"/>
            <a:ext cx="9108504" cy="288032"/>
          </a:xfrm>
          <a:custGeom>
            <a:avLst/>
            <a:gdLst/>
            <a:ahLst/>
            <a:cxnLst>
              <a:cxn ang="0">
                <a:pos x="0" y="1384"/>
              </a:cxn>
              <a:cxn ang="0">
                <a:pos x="14751" y="1384"/>
              </a:cxn>
              <a:cxn ang="0">
                <a:pos x="15224" y="216"/>
              </a:cxn>
              <a:cxn ang="0">
                <a:pos x="29700" y="216"/>
              </a:cxn>
              <a:cxn ang="0">
                <a:pos x="29700" y="0"/>
              </a:cxn>
              <a:cxn ang="0">
                <a:pos x="15081" y="0"/>
              </a:cxn>
              <a:cxn ang="0">
                <a:pos x="14614" y="1168"/>
              </a:cxn>
              <a:cxn ang="0">
                <a:pos x="0" y="1168"/>
              </a:cxn>
              <a:cxn ang="0">
                <a:pos x="0" y="1384"/>
              </a:cxn>
            </a:cxnLst>
            <a:rect l="0" t="0" r="r" b="b"/>
            <a:pathLst>
              <a:path w="29700" h="1384">
                <a:moveTo>
                  <a:pt x="0" y="1384"/>
                </a:moveTo>
                <a:lnTo>
                  <a:pt x="14751" y="1384"/>
                </a:lnTo>
                <a:lnTo>
                  <a:pt x="15224" y="216"/>
                </a:lnTo>
                <a:lnTo>
                  <a:pt x="29700" y="216"/>
                </a:lnTo>
                <a:lnTo>
                  <a:pt x="29700" y="0"/>
                </a:lnTo>
                <a:lnTo>
                  <a:pt x="15081" y="0"/>
                </a:lnTo>
                <a:lnTo>
                  <a:pt x="14614" y="1168"/>
                </a:lnTo>
                <a:lnTo>
                  <a:pt x="0" y="1168"/>
                </a:lnTo>
                <a:lnTo>
                  <a:pt x="0" y="1384"/>
                </a:lnTo>
                <a:close/>
              </a:path>
            </a:pathLst>
          </a:custGeom>
          <a:solidFill>
            <a:srgbClr val="00B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62697" y="5661248"/>
            <a:ext cx="483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9. «Занимательная наука для школьников 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99592" y="6021288"/>
            <a:ext cx="558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10. </a:t>
            </a:r>
            <a:r>
              <a:rPr lang="ru-RU" b="1" dirty="0" smtClean="0"/>
              <a:t>А</a:t>
            </a:r>
            <a:r>
              <a:rPr lang="ru-RU" dirty="0" smtClean="0"/>
              <a:t>вгустовская </a:t>
            </a:r>
            <a:r>
              <a:rPr lang="ru-RU" b="1" dirty="0" smtClean="0"/>
              <a:t>Ш</a:t>
            </a:r>
            <a:r>
              <a:rPr lang="ru-RU" dirty="0" smtClean="0"/>
              <a:t>кола </a:t>
            </a:r>
            <a:r>
              <a:rPr lang="ru-RU" b="1" dirty="0" smtClean="0"/>
              <a:t>О</a:t>
            </a:r>
            <a:r>
              <a:rPr lang="ru-RU" dirty="0" smtClean="0"/>
              <a:t>лимпиадной </a:t>
            </a:r>
            <a:r>
              <a:rPr lang="ru-RU" b="1" dirty="0" smtClean="0"/>
              <a:t>П</a:t>
            </a:r>
            <a:r>
              <a:rPr lang="ru-RU" dirty="0" smtClean="0"/>
              <a:t>одготовки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920750" y="333375"/>
          <a:ext cx="7180263" cy="3721100"/>
        </p:xfrm>
        <a:graphic>
          <a:graphicData uri="http://schemas.openxmlformats.org/presentationml/2006/ole">
            <p:oleObj spid="_x0000_s41988" name="Диаграмма" r:id="rId3" imgW="7324785" imgH="4057607" progId="MSGraph.Chart.8">
              <p:embed followColorScheme="full"/>
            </p:oleObj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619250" y="115888"/>
            <a:ext cx="5605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Стоимость обучения на первом курсе по годам</a:t>
            </a:r>
          </a:p>
        </p:txBody>
      </p:sp>
      <p:graphicFrame>
        <p:nvGraphicFramePr>
          <p:cNvPr id="42138" name="Group 154"/>
          <p:cNvGraphicFramePr>
            <a:graphicFrameLocks noGrp="1"/>
          </p:cNvGraphicFramePr>
          <p:nvPr/>
        </p:nvGraphicFramePr>
        <p:xfrm>
          <a:off x="1907704" y="4149080"/>
          <a:ext cx="5040561" cy="1470026"/>
        </p:xfrm>
        <a:graphic>
          <a:graphicData uri="http://schemas.openxmlformats.org/drawingml/2006/table">
            <a:tbl>
              <a:tblPr/>
              <a:tblGrid>
                <a:gridCol w="1198224"/>
                <a:gridCol w="1199967"/>
                <a:gridCol w="1203456"/>
                <a:gridCol w="1438914"/>
              </a:tblGrid>
              <a:tr h="34131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 за единый государственный экзамен (2012, 2013  г)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и более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180-199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150-179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менее 150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8501947" y="8546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7/36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</a:rPr>
              <a:t>Количество выпускников по годам:</a:t>
            </a:r>
            <a:r>
              <a:rPr lang="ru-RU" sz="3200" dirty="0"/>
              <a:t> </a:t>
            </a:r>
          </a:p>
        </p:txBody>
      </p:sp>
      <p:graphicFrame>
        <p:nvGraphicFramePr>
          <p:cNvPr id="11272" name="Object 8"/>
          <p:cNvGraphicFramePr>
            <a:graphicFrameLocks noChangeAspect="1"/>
          </p:cNvGraphicFramePr>
          <p:nvPr>
            <p:ph sz="half" idx="1"/>
          </p:nvPr>
        </p:nvGraphicFramePr>
        <p:xfrm>
          <a:off x="690563" y="1412875"/>
          <a:ext cx="8121650" cy="4249738"/>
        </p:xfrm>
        <a:graphic>
          <a:graphicData uri="http://schemas.openxmlformats.org/presentationml/2006/ole">
            <p:oleObj spid="_x0000_s11272" name="Диаграмма" r:id="rId3" imgW="7772592" imgH="4067203" progId="MSGraph.Chart.8">
              <p:embed followColorScheme="full"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8512821" y="1148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8/36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200" dirty="0">
                <a:solidFill>
                  <a:srgbClr val="0000FF"/>
                </a:solidFill>
              </a:rPr>
              <a:t>Распределение выпускников по кафедрам (химическое отделение, в %)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925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971600" y="1412776"/>
          <a:ext cx="770485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8388424" y="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 smtClean="0"/>
              <a:t>9/36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</TotalTime>
  <Words>3064</Words>
  <Application>Microsoft Office PowerPoint</Application>
  <PresentationFormat>Экран (4:3)</PresentationFormat>
  <Paragraphs>489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Default Design</vt:lpstr>
      <vt:lpstr>Диаграмма</vt:lpstr>
      <vt:lpstr>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Количество выпускников по годам: </vt:lpstr>
      <vt:lpstr>Распределение выпускников по кафедрам (химическое отделение, в %)</vt:lpstr>
      <vt:lpstr>Распределение выпускников по кафедрам (биологическое отделение, в %)</vt:lpstr>
      <vt:lpstr>Учебно-методическая работа (Издание учебных, учебно-методических и методических пособий) </vt:lpstr>
      <vt:lpstr> Поступления внебюджетных средств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NSU FEN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Факультета естественных наук за 2003-2007 гг</dc:title>
  <dc:creator>Vv</dc:creator>
  <cp:lastModifiedBy>Пользователь</cp:lastModifiedBy>
  <cp:revision>199</cp:revision>
  <dcterms:created xsi:type="dcterms:W3CDTF">2008-03-14T13:24:52Z</dcterms:created>
  <dcterms:modified xsi:type="dcterms:W3CDTF">2018-02-13T04:52:13Z</dcterms:modified>
</cp:coreProperties>
</file>