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84" r:id="rId3"/>
    <p:sldMasterId id="2147483699" r:id="rId4"/>
  </p:sldMasterIdLst>
  <p:notesMasterIdLst>
    <p:notesMasterId r:id="rId12"/>
  </p:notesMasterIdLst>
  <p:sldIdLst>
    <p:sldId id="806" r:id="rId5"/>
    <p:sldId id="992" r:id="rId6"/>
    <p:sldId id="988" r:id="rId7"/>
    <p:sldId id="989" r:id="rId8"/>
    <p:sldId id="990" r:id="rId9"/>
    <p:sldId id="993" r:id="rId10"/>
    <p:sldId id="994" r:id="rId11"/>
  </p:sldIdLst>
  <p:sldSz cx="9144000" cy="5143500" type="screen16x9"/>
  <p:notesSz cx="6858000" cy="9144000"/>
  <p:embeddedFontLst>
    <p:embeddedFont>
      <p:font typeface="Proxima Nova Rg" panose="020005060300000200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xima Nova Black" panose="020B0604020202020204" charset="0"/>
      <p:bold r:id="rId21"/>
    </p:embeddedFont>
    <p:embeddedFont>
      <p:font typeface="Proxima Nova Bl" panose="020B0604020202020204" charset="0"/>
      <p:bold r:id="rId22"/>
      <p:boldItalic r:id="rId23"/>
    </p:embeddedFont>
    <p:embeddedFont>
      <p:font typeface="Arial Black" panose="020B0A04020102020204" pitchFamily="34" charset="0"/>
      <p:bold r:id="rId24"/>
    </p:embeddedFont>
  </p:embeddedFontLst>
  <p:defaultTextStyle>
    <a:defPPr>
      <a:defRPr lang="ru-RU"/>
    </a:defPPr>
    <a:lvl1pPr marL="0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6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9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2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5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38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08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80" algn="l" defTabSz="9143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D5E"/>
    <a:srgbClr val="CCD8E6"/>
    <a:srgbClr val="404040"/>
    <a:srgbClr val="262626"/>
    <a:srgbClr val="81C90B"/>
    <a:srgbClr val="9FC60E"/>
    <a:srgbClr val="B1CD1D"/>
    <a:srgbClr val="BEE650"/>
    <a:srgbClr val="92E650"/>
    <a:srgbClr val="821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8" autoAdjust="0"/>
    <p:restoredTop sz="90107" autoAdjust="0"/>
  </p:normalViewPr>
  <p:slideViewPr>
    <p:cSldViewPr>
      <p:cViewPr varScale="1">
        <p:scale>
          <a:sx n="138" d="100"/>
          <a:sy n="138" d="100"/>
        </p:scale>
        <p:origin x="91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92"/>
    </p:cViewPr>
  </p:sorter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8116F-2231-4B3B-B619-28710C40295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B20C5-E19F-43DC-AA54-5C40E21542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98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6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9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2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5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8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8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0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0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6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1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87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09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20C5-E19F-43DC-AA54-5C40E215429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6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8"/>
            <a:ext cx="8229600" cy="4000529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428596" y="1571618"/>
            <a:ext cx="8286808" cy="30718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.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62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одержимое 3"/>
          <p:cNvSpPr>
            <a:spLocks noGrp="1"/>
          </p:cNvSpPr>
          <p:nvPr>
            <p:ph sz="half" idx="2"/>
          </p:nvPr>
        </p:nvSpPr>
        <p:spPr>
          <a:xfrm>
            <a:off x="4648202" y="1643062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62"/>
            <a:ext cx="8229600" cy="420305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42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4000529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5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428596" y="1571618"/>
            <a:ext cx="8286808" cy="30718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33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.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56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3056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89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18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420305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4"/>
            <a:ext cx="8229600" cy="4000529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24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63"/>
            <a:ext cx="8229600" cy="420305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83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428597" y="1571618"/>
            <a:ext cx="8286808" cy="30718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1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.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57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3057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98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3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428596" y="1571618"/>
            <a:ext cx="8286808" cy="30718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.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62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Содержимое 3"/>
          <p:cNvSpPr>
            <a:spLocks noGrp="1"/>
          </p:cNvSpPr>
          <p:nvPr>
            <p:ph sz="half" idx="2"/>
          </p:nvPr>
        </p:nvSpPr>
        <p:spPr>
          <a:xfrm>
            <a:off x="4648202" y="1643062"/>
            <a:ext cx="4038600" cy="29511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6842" y="205983"/>
            <a:ext cx="8230316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47E1B-6D64-4743-98C2-1AA5F7DFABB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0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420305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8"/>
            <a:ext cx="8229600" cy="4000529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2688"/>
            <a:ext cx="8229600" cy="420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43056"/>
            <a:ext cx="8229600" cy="2951566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2" y="4767264"/>
            <a:ext cx="2133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5" y="4767264"/>
            <a:ext cx="2895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70" r:id="rId3"/>
    <p:sldLayoutId id="2147483671" r:id="rId4"/>
    <p:sldLayoutId id="2147483668" r:id="rId5"/>
    <p:sldLayoutId id="2147483672" r:id="rId6"/>
    <p:sldLayoutId id="2147483683" r:id="rId7"/>
  </p:sldLayoutIdLst>
  <p:timing>
    <p:tnLst>
      <p:par>
        <p:cTn id="1" dur="indefinite" restart="never" nodeType="tmRoot"/>
      </p:par>
    </p:tnLst>
  </p:timing>
  <p:txStyles>
    <p:titleStyle>
      <a:lvl1pPr algn="l" defTabSz="914346" rtl="0" eaLnBrk="1" latinLnBrk="0" hangingPunct="1">
        <a:spcBef>
          <a:spcPct val="0"/>
        </a:spcBef>
        <a:buNone/>
        <a:defRPr sz="2800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79" indent="-342879" algn="l" defTabSz="914346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05" indent="-285732" algn="l" defTabSz="914346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2932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104" indent="-228586" algn="l" defTabSz="914346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277" indent="-228586" algn="l" defTabSz="914346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450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3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94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6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2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2688"/>
            <a:ext cx="8229600" cy="420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14499"/>
            <a:ext cx="8229600" cy="2880129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2" y="4767264"/>
            <a:ext cx="2133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6537-8412-41A3-BB4D-B2589BFF857C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5" y="4767264"/>
            <a:ext cx="2895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3B7A-CDBA-4506-B765-81B80757C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iming>
    <p:tnLst>
      <p:par>
        <p:cTn id="1" dur="indefinite" restart="never" nodeType="tmRoot"/>
      </p:par>
    </p:tnLst>
  </p:timing>
  <p:txStyles>
    <p:titleStyle>
      <a:lvl1pPr algn="l" defTabSz="914346" rtl="0" eaLnBrk="1" latinLnBrk="0" hangingPunct="1">
        <a:spcBef>
          <a:spcPct val="0"/>
        </a:spcBef>
        <a:buNone/>
        <a:defRPr sz="2800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79" indent="-342879" algn="l" defTabSz="914346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05" indent="-285732" algn="l" defTabSz="914346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2932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104" indent="-228586" algn="l" defTabSz="914346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277" indent="-228586" algn="l" defTabSz="914346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450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3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94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6" indent="-228586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2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2685"/>
            <a:ext cx="8229600" cy="42030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14493"/>
            <a:ext cx="8229600" cy="2880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2686"/>
            <a:ext cx="8229600" cy="420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43057"/>
            <a:ext cx="8229600" cy="2951566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60896537-8412-41A3-BB4D-B2589BFF85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838F3B7A-CDBA-4506-B765-81B80757CE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id="1" dur="indefinite" restart="never" nodeType="tmRoot"/>
      </p:par>
    </p:tnLst>
  </p:timing>
  <p:txStyles>
    <p:titleStyle>
      <a:lvl1pPr algn="l" defTabSz="914378" rtl="0" eaLnBrk="1" latinLnBrk="0" hangingPunct="1">
        <a:spcBef>
          <a:spcPct val="0"/>
        </a:spcBef>
        <a:buNone/>
        <a:defRPr sz="2800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9642"/>
            <a:ext cx="9144000" cy="1711662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Arial Black" panose="020B0A04020102020204" pitchFamily="34" charset="0"/>
              </a:rPr>
              <a:t>Нанокомпозитные</a:t>
            </a:r>
            <a:r>
              <a:rPr lang="ru-RU" sz="3200" b="1" dirty="0" smtClean="0">
                <a:latin typeface="Arial Black" panose="020B0A04020102020204" pitchFamily="34" charset="0"/>
              </a:rPr>
              <a:t> материалы</a:t>
            </a:r>
            <a:br>
              <a:rPr lang="ru-RU" sz="3200" b="1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</a:rPr>
              <a:t>магистерская программа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9502"/>
            <a:ext cx="1629932" cy="140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0065" y="483518"/>
            <a:ext cx="3074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46"/>
            <a:r>
              <a:rPr lang="ru-RU" sz="2000" dirty="0" smtClean="0">
                <a:solidFill>
                  <a:prstClr val="white"/>
                </a:solidFill>
              </a:rPr>
              <a:t>Академик РАН</a:t>
            </a:r>
            <a:r>
              <a:rPr lang="ru-RU" sz="2000" dirty="0">
                <a:solidFill>
                  <a:prstClr val="white"/>
                </a:solidFill>
              </a:rPr>
              <a:t/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М.Р. ПРЕДТЕЧЕНСКИЙ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47864" y="2954340"/>
            <a:ext cx="579678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OCSiAl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Институт катализа им. Г.К.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Борескова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Институт химии твердого тела 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механохимии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Институт неорганической химии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другие институты СО РАН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Исследовательский Комплекс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Технологического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Обеспечения Технопарка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02" y="2909213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cs typeface="Proxima Nova Black"/>
              </a:rPr>
              <a:t>БАЗЫ ПРАКТИКИ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2" y="1052201"/>
            <a:ext cx="1368152" cy="182500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256425"/>
            <a:ext cx="8229600" cy="420305"/>
          </a:xfrm>
        </p:spPr>
        <p:txBody>
          <a:bodyPr/>
          <a:lstStyle/>
          <a:p>
            <a:r>
              <a:rPr lang="ru-RU" sz="2000" dirty="0" smtClean="0">
                <a:ea typeface="Apple SD 산돌고딕 Neo 무거운"/>
                <a:cs typeface="Proxima Nova Black"/>
              </a:rPr>
              <a:t>Магистерская программа </a:t>
            </a:r>
            <a:br>
              <a:rPr lang="ru-RU" sz="2000" dirty="0" smtClean="0">
                <a:ea typeface="Apple SD 산돌고딕 Neo 무거운"/>
                <a:cs typeface="Proxima Nova Black"/>
              </a:rPr>
            </a:br>
            <a:r>
              <a:rPr lang="ru-RU" dirty="0" err="1" smtClean="0">
                <a:ea typeface="Apple SD 산돌고딕 Neo 무거운"/>
                <a:cs typeface="Proxima Nova Black"/>
              </a:rPr>
              <a:t>нанокомпозитные</a:t>
            </a:r>
            <a:r>
              <a:rPr lang="ru-RU" dirty="0" smtClean="0">
                <a:ea typeface="Apple SD 산돌고딕 Neo 무거운"/>
                <a:cs typeface="Proxima Nova Black"/>
              </a:rPr>
              <a:t> материалы</a:t>
            </a:r>
            <a:r>
              <a:rPr lang="ru-RU" sz="3600" dirty="0">
                <a:ea typeface="Apple SD 산돌고딕 Neo 무거운"/>
                <a:cs typeface="Proxima Nova Black"/>
              </a:rPr>
              <a:t/>
            </a:r>
            <a:br>
              <a:rPr lang="ru-RU" sz="3600" dirty="0">
                <a:ea typeface="Apple SD 산돌고딕 Neo 무거운"/>
                <a:cs typeface="Proxima Nova Black"/>
              </a:rPr>
            </a:br>
            <a:endParaRPr lang="ru-RU" sz="3600" dirty="0">
              <a:solidFill>
                <a:schemeClr val="tx2"/>
              </a:solidFill>
              <a:ea typeface="Apple SD 산돌고딕 Neo 무거운"/>
              <a:cs typeface="Proxima Nova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9" y="670581"/>
            <a:ext cx="973186" cy="43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81" y="124286"/>
            <a:ext cx="1292250" cy="4374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07804" y="1179525"/>
            <a:ext cx="5349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Совместный проект </a:t>
            </a:r>
            <a:endParaRPr lang="en-US" sz="2800" dirty="0" smtClean="0"/>
          </a:p>
          <a:p>
            <a:pPr algn="ctr"/>
            <a:r>
              <a:rPr lang="ru-RU" sz="2800" dirty="0" smtClean="0"/>
              <a:t>НГУ и группы компаний </a:t>
            </a:r>
            <a:r>
              <a:rPr lang="en-US" sz="2800" dirty="0" err="1" smtClean="0"/>
              <a:t>OCSiAl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56398" y="2111925"/>
            <a:ext cx="7266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Proxima Nova Black"/>
              </a:rPr>
              <a:t>ОБУЧЕНИЕ ПО НАПРАВЛЕНИЯМ </a:t>
            </a:r>
            <a:r>
              <a:rPr lang="ru-RU" sz="2400" b="1" dirty="0" smtClean="0">
                <a:solidFill>
                  <a:srgbClr val="002060"/>
                </a:solidFill>
                <a:cs typeface="Proxima Nova Black"/>
              </a:rPr>
              <a:t>«ФИЗИКА» и «ХИМИЯ»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55984" y="2509103"/>
            <a:ext cx="761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Proxima Nova Black"/>
              </a:rPr>
              <a:t>на Физическом факультете и Факультете естественных наук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6425"/>
            <a:ext cx="8229600" cy="420305"/>
          </a:xfrm>
        </p:spPr>
        <p:txBody>
          <a:bodyPr/>
          <a:lstStyle/>
          <a:p>
            <a:r>
              <a:rPr lang="ru-RU" sz="2000" dirty="0" smtClean="0">
                <a:ea typeface="Apple SD 산돌고딕 Neo 무거운"/>
                <a:cs typeface="Proxima Nova Black"/>
              </a:rPr>
              <a:t>Магистерская программа </a:t>
            </a:r>
            <a:br>
              <a:rPr lang="ru-RU" sz="2000" dirty="0" smtClean="0">
                <a:ea typeface="Apple SD 산돌고딕 Neo 무거운"/>
                <a:cs typeface="Proxima Nova Black"/>
              </a:rPr>
            </a:br>
            <a:r>
              <a:rPr lang="ru-RU" dirty="0" err="1" smtClean="0">
                <a:ea typeface="Apple SD 산돌고딕 Neo 무거운"/>
                <a:cs typeface="Proxima Nova Black"/>
              </a:rPr>
              <a:t>нанокомпозитные</a:t>
            </a:r>
            <a:r>
              <a:rPr lang="ru-RU" dirty="0" smtClean="0">
                <a:ea typeface="Apple SD 산돌고딕 Neo 무거운"/>
                <a:cs typeface="Proxima Nova Black"/>
              </a:rPr>
              <a:t> материалы</a:t>
            </a:r>
            <a:r>
              <a:rPr lang="ru-RU" sz="3600" dirty="0">
                <a:ea typeface="Apple SD 산돌고딕 Neo 무거운"/>
                <a:cs typeface="Proxima Nova Black"/>
              </a:rPr>
              <a:t/>
            </a:r>
            <a:br>
              <a:rPr lang="ru-RU" sz="3600" dirty="0">
                <a:ea typeface="Apple SD 산돌고딕 Neo 무거운"/>
                <a:cs typeface="Proxima Nova Black"/>
              </a:rPr>
            </a:br>
            <a:endParaRPr lang="ru-RU" sz="3600" dirty="0">
              <a:solidFill>
                <a:schemeClr val="tx2"/>
              </a:solidFill>
              <a:ea typeface="Apple SD 산돌고딕 Neo 무거운"/>
              <a:cs typeface="Proxima Nova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9" y="670581"/>
            <a:ext cx="973186" cy="43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81" y="124286"/>
            <a:ext cx="1292250" cy="437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654" y="1102581"/>
            <a:ext cx="743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Уникальная квалификация в области </a:t>
            </a:r>
            <a:r>
              <a:rPr lang="ru-RU" dirty="0" err="1" smtClean="0"/>
              <a:t>нанокомпозитных</a:t>
            </a:r>
            <a:r>
              <a:rPr lang="ru-RU" dirty="0" smtClean="0"/>
              <a:t> материалов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40654" y="1479701"/>
            <a:ext cx="7770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Лекции, семинарские и практические занятия ведут </a:t>
            </a:r>
          </a:p>
          <a:p>
            <a:r>
              <a:rPr lang="ru-RU" dirty="0" smtClean="0"/>
              <a:t>	специалисты мирового уровня из </a:t>
            </a:r>
            <a:r>
              <a:rPr lang="en-US" dirty="0" err="1" smtClean="0"/>
              <a:t>OCSiAl</a:t>
            </a:r>
            <a:r>
              <a:rPr lang="en-US" dirty="0" smtClean="0"/>
              <a:t> </a:t>
            </a:r>
            <a:r>
              <a:rPr lang="ru-RU" dirty="0" smtClean="0"/>
              <a:t>и институтов СО РАН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0654" y="2175706"/>
            <a:ext cx="878798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Физическая химия композитных материалов 			- доц. Е.С. Ананьева</a:t>
            </a:r>
          </a:p>
          <a:p>
            <a:r>
              <a:rPr lang="ru-RU" sz="1600" dirty="0" err="1" smtClean="0"/>
              <a:t>Наноуглеродные</a:t>
            </a:r>
            <a:r>
              <a:rPr lang="ru-RU" sz="1600" dirty="0" smtClean="0"/>
              <a:t> материалы: </a:t>
            </a:r>
            <a:r>
              <a:rPr lang="ru-RU" sz="1600" dirty="0" err="1" smtClean="0"/>
              <a:t>нанотрубки</a:t>
            </a:r>
            <a:r>
              <a:rPr lang="ru-RU" sz="1600" dirty="0" smtClean="0"/>
              <a:t>, фуллерены, </a:t>
            </a:r>
            <a:r>
              <a:rPr lang="ru-RU" sz="1600" dirty="0" err="1" smtClean="0"/>
              <a:t>графен</a:t>
            </a:r>
            <a:r>
              <a:rPr lang="ru-RU" sz="1600" dirty="0" smtClean="0"/>
              <a:t>	- доц. В.Л. Кузнецов</a:t>
            </a:r>
          </a:p>
          <a:p>
            <a:r>
              <a:rPr lang="ru-RU" sz="1600" dirty="0" smtClean="0"/>
              <a:t>Диагностика структуры углеродных </a:t>
            </a:r>
            <a:r>
              <a:rPr lang="ru-RU" sz="1600" dirty="0" err="1" smtClean="0"/>
              <a:t>наноматериалов</a:t>
            </a:r>
            <a:r>
              <a:rPr lang="ru-RU" sz="1600" dirty="0" smtClean="0"/>
              <a:t>		- проф. А.В. </a:t>
            </a:r>
            <a:r>
              <a:rPr lang="ru-RU" sz="1600" dirty="0" err="1" smtClean="0"/>
              <a:t>Окотруб</a:t>
            </a:r>
            <a:endParaRPr lang="ru-RU" sz="1600" dirty="0" smtClean="0"/>
          </a:p>
          <a:p>
            <a:r>
              <a:rPr lang="ru-RU" sz="1600" dirty="0" err="1" smtClean="0"/>
              <a:t>Нанокомпозитные</a:t>
            </a:r>
            <a:r>
              <a:rPr lang="ru-RU" sz="1600" dirty="0" smtClean="0"/>
              <a:t> материалы для электрохимической энергетики	- проф. Н.Ф. Уваров</a:t>
            </a:r>
          </a:p>
          <a:p>
            <a:r>
              <a:rPr lang="ru-RU" sz="1600" dirty="0"/>
              <a:t>Моделирование и расчет хим. и теплообменного оборудования	- проф. А.Н. </a:t>
            </a:r>
            <a:r>
              <a:rPr lang="ru-RU" sz="1600" dirty="0" err="1"/>
              <a:t>Загоруйко</a:t>
            </a:r>
            <a:endParaRPr lang="ru-RU" sz="1600" dirty="0"/>
          </a:p>
          <a:p>
            <a:r>
              <a:rPr lang="ru-RU" sz="1600" dirty="0"/>
              <a:t>Конструирование						- М.С. Бондарь</a:t>
            </a:r>
          </a:p>
          <a:p>
            <a:r>
              <a:rPr lang="ru-RU" sz="1600" dirty="0" smtClean="0"/>
              <a:t>Методы исследования композитных материалов			- </a:t>
            </a:r>
            <a:r>
              <a:rPr lang="ru-RU" sz="1600" dirty="0"/>
              <a:t>доц. Е.С. </a:t>
            </a:r>
            <a:r>
              <a:rPr lang="ru-RU" sz="1600" dirty="0" smtClean="0"/>
              <a:t>Ананьева</a:t>
            </a:r>
          </a:p>
          <a:p>
            <a:r>
              <a:rPr lang="ru-RU" sz="1600" dirty="0"/>
              <a:t>Введение в структурный анализ </a:t>
            </a:r>
            <a:r>
              <a:rPr lang="ru-RU" sz="1600" dirty="0" err="1"/>
              <a:t>нанокристаллов</a:t>
            </a:r>
            <a:r>
              <a:rPr lang="ru-RU" sz="1600" dirty="0"/>
              <a:t>		- проф. С.В. </a:t>
            </a:r>
            <a:r>
              <a:rPr lang="ru-RU" sz="1600" dirty="0" err="1"/>
              <a:t>Цыбуля</a:t>
            </a:r>
            <a:endParaRPr lang="ru-RU" sz="1600" dirty="0"/>
          </a:p>
          <a:p>
            <a:r>
              <a:rPr lang="ru-RU" sz="1600" dirty="0" smtClean="0"/>
              <a:t>Физика </a:t>
            </a:r>
            <a:r>
              <a:rPr lang="ru-RU" sz="1600" dirty="0"/>
              <a:t>тепло- и </a:t>
            </a:r>
            <a:r>
              <a:rPr lang="ru-RU" sz="1600" dirty="0" err="1"/>
              <a:t>массообмена</a:t>
            </a:r>
            <a:r>
              <a:rPr lang="ru-RU" sz="1600" dirty="0"/>
              <a:t>				- доц. Д.Ю. Дубов</a:t>
            </a:r>
          </a:p>
          <a:p>
            <a:pPr lvl="0"/>
            <a:r>
              <a:rPr lang="ru-RU" sz="1600" dirty="0" smtClean="0"/>
              <a:t>Многофазные среды </a:t>
            </a:r>
            <a:r>
              <a:rPr lang="ru-RU" sz="1600" dirty="0"/>
              <a:t>и </a:t>
            </a:r>
            <a:r>
              <a:rPr lang="ru-RU" sz="1600" dirty="0" err="1" smtClean="0"/>
              <a:t>наножидкости</a:t>
            </a:r>
            <a:r>
              <a:rPr lang="ru-RU" sz="1600" dirty="0" smtClean="0"/>
              <a:t> 				- проф. В.Я.</a:t>
            </a:r>
            <a:r>
              <a:rPr lang="ru-RU" sz="1600" dirty="0"/>
              <a:t> Рудяк</a:t>
            </a:r>
            <a:r>
              <a:rPr lang="ru-RU" sz="1600" dirty="0" smtClean="0"/>
              <a:t> </a:t>
            </a:r>
            <a:endParaRPr lang="ru-RU" sz="1600" dirty="0"/>
          </a:p>
          <a:p>
            <a:pPr lvl="0"/>
            <a:r>
              <a:rPr lang="ru-RU" sz="1600" dirty="0" smtClean="0"/>
              <a:t>Методы испытания полимерных композиционных материалов 	- А.Э. Рязанцев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08" y="2247714"/>
            <a:ext cx="8784976" cy="1404156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3508" y="3435846"/>
            <a:ext cx="8784976" cy="756084"/>
          </a:xfrm>
          <a:prstGeom prst="rect">
            <a:avLst/>
          </a:prstGeom>
          <a:solidFill>
            <a:schemeClr val="accent3">
              <a:lumMod val="60000"/>
              <a:lumOff val="4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3508" y="4187620"/>
            <a:ext cx="8784976" cy="756084"/>
          </a:xfrm>
          <a:prstGeom prst="rect">
            <a:avLst/>
          </a:prstGeom>
          <a:solidFill>
            <a:schemeClr val="accent2">
              <a:lumMod val="60000"/>
              <a:lumOff val="4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"/>
          <a:stretch/>
        </p:blipFill>
        <p:spPr>
          <a:xfrm>
            <a:off x="251520" y="3003798"/>
            <a:ext cx="2783299" cy="19442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4004"/>
          <a:stretch/>
        </p:blipFill>
        <p:spPr>
          <a:xfrm>
            <a:off x="261367" y="976986"/>
            <a:ext cx="2763604" cy="19802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36756" y="1035503"/>
            <a:ext cx="5040250" cy="910688"/>
          </a:xfrm>
        </p:spPr>
        <p:txBody>
          <a:bodyPr/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ВЫПОЛНЕНИЕ ПРАКТИКУМОВ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диссертационных работ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оборудовании </a:t>
            </a:r>
            <a:r>
              <a:rPr lang="en-US" sz="18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OCSiAl</a:t>
            </a:r>
            <a:endParaRPr lang="ru-RU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9852" y="1984248"/>
            <a:ext cx="5688632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комплекс производства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TUBALL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 для производства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суспензий и мастербатчей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прототипирования электрохимических источников тока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прототипирования термопластов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прототипирования реактопластов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прототипирования эластомеров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ентр прототипирования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красок и покрытий</a:t>
            </a: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 оборудования для испытания физико-механических свойств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Аналитический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01058"/>
            <a:ext cx="8229600" cy="420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46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ea typeface="Apple SD 산돌고딕 Neo 무거운"/>
                <a:cs typeface="Proxima Nova Black"/>
              </a:rPr>
              <a:t>Магистерская программа </a:t>
            </a:r>
            <a:br>
              <a:rPr lang="ru-RU" sz="2000" dirty="0" smtClean="0">
                <a:ea typeface="Apple SD 산돌고딕 Neo 무거운"/>
                <a:cs typeface="Proxima Nova Black"/>
              </a:rPr>
            </a:br>
            <a:r>
              <a:rPr lang="ru-RU" dirty="0" err="1" smtClean="0">
                <a:ea typeface="Apple SD 산돌고딕 Neo 무거운"/>
                <a:cs typeface="Proxima Nova Black"/>
              </a:rPr>
              <a:t>нанокомпозитные</a:t>
            </a:r>
            <a:r>
              <a:rPr lang="ru-RU" dirty="0" smtClean="0">
                <a:ea typeface="Apple SD 산돌고딕 Neo 무거운"/>
                <a:cs typeface="Proxima Nova Black"/>
              </a:rPr>
              <a:t> материалы</a:t>
            </a:r>
            <a:r>
              <a:rPr lang="ru-RU" sz="3600" dirty="0" smtClean="0">
                <a:ea typeface="Apple SD 산돌고딕 Neo 무거운"/>
                <a:cs typeface="Proxima Nova Black"/>
              </a:rPr>
              <a:t/>
            </a:r>
            <a:br>
              <a:rPr lang="ru-RU" sz="3600" dirty="0" smtClean="0">
                <a:ea typeface="Apple SD 산돌고딕 Neo 무거운"/>
                <a:cs typeface="Proxima Nova Black"/>
              </a:rPr>
            </a:br>
            <a:endParaRPr lang="ru-RU" sz="3600" dirty="0">
              <a:solidFill>
                <a:schemeClr val="tx2"/>
              </a:solidFill>
              <a:ea typeface="Apple SD 산돌고딕 Neo 무거운"/>
              <a:cs typeface="Proxima Nova Black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9" y="670581"/>
            <a:ext cx="973186" cy="43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81" y="124286"/>
            <a:ext cx="1292250" cy="4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/>
        </p:blipFill>
        <p:spPr>
          <a:xfrm>
            <a:off x="-61285" y="-26609"/>
            <a:ext cx="9216516" cy="52266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80528" y="-83149"/>
            <a:ext cx="9324528" cy="5226649"/>
          </a:xfrm>
          <a:prstGeom prst="rect">
            <a:avLst/>
          </a:prstGeom>
          <a:solidFill>
            <a:srgbClr val="26262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00" y="262800"/>
            <a:ext cx="973186" cy="43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485" y="0"/>
            <a:ext cx="530915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128368" y="179126"/>
          <a:ext cx="740038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3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8184">
                <a:tc>
                  <a:txBody>
                    <a:bodyPr/>
                    <a:lstStyle/>
                    <a:p>
                      <a:pPr marL="0" marR="0" lvl="0" indent="0" algn="l" defTabSz="91434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Аналитическое оборудование:</a:t>
                      </a:r>
                    </a:p>
                    <a:p>
                      <a:pPr marL="0" marR="0" lvl="0" indent="0" algn="l" defTabSz="91434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Спектрометр комбинационного рассеяния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Horiba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Лазерный анализатор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Malvern Zetasizer Nano ZSP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Динамический Механический Анализатор (ДМА)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Netzsch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Дифференциальный сканирующий калориметр (ДСК)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Netzsch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Синхронный термический анализатор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(ТГА)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Netzsch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Масс-спектрометр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Микрофлюидный процессор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Универсальная испытательная (разрывная) машина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Анализатор размеров частиц (дисковая центрифуга)</a:t>
                      </a:r>
                    </a:p>
                    <a:p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Производственное оборудование:</a:t>
                      </a:r>
                    </a:p>
                    <a:p>
                      <a:pPr marL="0" marR="0" lvl="0" indent="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Двухшнековый экструдер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Лабораторный резиносмеситель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Установка для покрытия (PrePreg Machine)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Криомельница 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Термопластавтомат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Стационарный трёхвалковый станок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Пресс испытательный гидравлический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Лабораторная технологическая линяя для производства литий-ионных аккумуляторов</a:t>
                      </a:r>
                    </a:p>
                    <a:p>
                      <a:pPr marL="342900" marR="0" lvl="0" indent="-34290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A949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&gt;&gt;&gt;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7310702" y="2852920"/>
            <a:ext cx="1572433" cy="1296144"/>
            <a:chOff x="12426047" y="5352483"/>
            <a:chExt cx="1572433" cy="1296144"/>
          </a:xfrm>
        </p:grpSpPr>
        <p:sp>
          <p:nvSpPr>
            <p:cNvPr id="19" name="Овал 18"/>
            <p:cNvSpPr/>
            <p:nvPr/>
          </p:nvSpPr>
          <p:spPr>
            <a:xfrm>
              <a:off x="12577901" y="5352483"/>
              <a:ext cx="1296144" cy="1296144"/>
            </a:xfrm>
            <a:prstGeom prst="ellipse">
              <a:avLst/>
            </a:prstGeom>
            <a:solidFill>
              <a:srgbClr val="56BB2C"/>
            </a:solidFill>
            <a:ln>
              <a:solidFill>
                <a:srgbClr val="56BB2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12426047" y="5506983"/>
              <a:ext cx="1572433" cy="1139903"/>
              <a:chOff x="12426047" y="5506983"/>
              <a:chExt cx="1572433" cy="1139903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2505893" y="5506983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&gt;150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2426047" y="6000555"/>
                <a:ext cx="15724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единиц </a:t>
                </a:r>
                <a:r>
                  <a:rPr lang="ru-RU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оборудования</a:t>
                </a: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31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05991"/>
            <a:ext cx="6433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cs typeface="Proxima Nova Black"/>
              </a:rPr>
              <a:t>Возможные темы диссертационных работ:</a:t>
            </a:r>
            <a:endParaRPr lang="ru-RU" sz="24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256425"/>
            <a:ext cx="8229600" cy="846156"/>
          </a:xfrm>
        </p:spPr>
        <p:txBody>
          <a:bodyPr/>
          <a:lstStyle/>
          <a:p>
            <a:r>
              <a:rPr lang="ru-RU" sz="2000" dirty="0" smtClean="0">
                <a:ea typeface="Apple SD 산돌고딕 Neo 무거운"/>
                <a:cs typeface="Proxima Nova Black"/>
              </a:rPr>
              <a:t>Магистерская программа </a:t>
            </a:r>
            <a:br>
              <a:rPr lang="ru-RU" sz="2000" dirty="0" smtClean="0">
                <a:ea typeface="Apple SD 산돌고딕 Neo 무거운"/>
                <a:cs typeface="Proxima Nova Black"/>
              </a:rPr>
            </a:br>
            <a:r>
              <a:rPr lang="ru-RU" dirty="0" err="1" smtClean="0">
                <a:ea typeface="Apple SD 산돌고딕 Neo 무거운"/>
                <a:cs typeface="Proxima Nova Black"/>
              </a:rPr>
              <a:t>нанокомпозитные</a:t>
            </a:r>
            <a:r>
              <a:rPr lang="ru-RU" dirty="0" smtClean="0">
                <a:ea typeface="Apple SD 산돌고딕 Neo 무거운"/>
                <a:cs typeface="Proxima Nova Black"/>
              </a:rPr>
              <a:t> материалы</a:t>
            </a:r>
            <a:endParaRPr lang="ru-RU" sz="3600" dirty="0">
              <a:solidFill>
                <a:schemeClr val="tx2"/>
              </a:solidFill>
              <a:ea typeface="Apple SD 산돌고딕 Neo 무거운"/>
              <a:cs typeface="Proxima Nova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9" y="670581"/>
            <a:ext cx="973186" cy="43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81" y="124286"/>
            <a:ext cx="1292250" cy="437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566" y="1527634"/>
            <a:ext cx="8129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  Экспериментальное </a:t>
            </a:r>
            <a:r>
              <a:rPr lang="ru-RU" dirty="0"/>
              <a:t>изучение вязкости </a:t>
            </a:r>
            <a:r>
              <a:rPr lang="ru-RU" dirty="0" err="1" smtClean="0"/>
              <a:t>псевдопластичных</a:t>
            </a:r>
            <a:r>
              <a:rPr lang="ru-RU" dirty="0" smtClean="0"/>
              <a:t> и </a:t>
            </a:r>
            <a:br>
              <a:rPr lang="ru-RU" dirty="0" smtClean="0"/>
            </a:br>
            <a:r>
              <a:rPr lang="ru-RU" dirty="0" smtClean="0"/>
              <a:t>					</a:t>
            </a:r>
            <a:r>
              <a:rPr lang="ru-RU" dirty="0" err="1" smtClean="0"/>
              <a:t>тиксотропных</a:t>
            </a:r>
            <a:r>
              <a:rPr lang="ru-RU" dirty="0" smtClean="0"/>
              <a:t> дисперсий </a:t>
            </a:r>
            <a:r>
              <a:rPr lang="ru-RU" dirty="0"/>
              <a:t>с </a:t>
            </a:r>
            <a:r>
              <a:rPr lang="ru-RU" dirty="0" smtClean="0"/>
              <a:t>УНТ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71088" y="2138328"/>
            <a:ext cx="821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Экспериментальное </a:t>
            </a:r>
            <a:r>
              <a:rPr lang="ru-RU" dirty="0"/>
              <a:t>изучение и моделирование теплоотдачи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					</a:t>
            </a:r>
            <a:r>
              <a:rPr lang="ru-RU" dirty="0" err="1" smtClean="0"/>
              <a:t>наножидкостей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 smtClean="0"/>
              <a:t>ОУНТ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4612" y="2666732"/>
            <a:ext cx="7625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Изучение </a:t>
            </a:r>
            <a:r>
              <a:rPr lang="ru-RU" dirty="0"/>
              <a:t>влияния </a:t>
            </a:r>
            <a:r>
              <a:rPr lang="ru-RU" dirty="0" smtClean="0"/>
              <a:t>способ</a:t>
            </a:r>
            <a:r>
              <a:rPr lang="ru-RU" dirty="0"/>
              <a:t>а</a:t>
            </a:r>
            <a:r>
              <a:rPr lang="ru-RU" dirty="0" smtClean="0"/>
              <a:t> обработки ОУНТ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на фильтрационные свойства </a:t>
            </a:r>
            <a:r>
              <a:rPr lang="ru-RU" dirty="0" err="1"/>
              <a:t>buckypaper</a:t>
            </a:r>
            <a:r>
              <a:rPr lang="ru-RU" dirty="0"/>
              <a:t>, изготовленной из ОУНТ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1088" y="3327834"/>
            <a:ext cx="771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  Изменение </a:t>
            </a:r>
            <a:r>
              <a:rPr lang="ru-RU" dirty="0"/>
              <a:t>вязкоупругих свойств резины при внесении в неё ОУНТ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1088" y="3651870"/>
            <a:ext cx="886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  Изучение влияния агрегации ОУНТ на свойства композиционных материалов </a:t>
            </a:r>
          </a:p>
          <a:p>
            <a:r>
              <a:rPr lang="ru-RU" dirty="0"/>
              <a:t>	</a:t>
            </a:r>
            <a:r>
              <a:rPr lang="ru-RU" dirty="0" smtClean="0"/>
              <a:t>			с использованием методов рассеяния света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55688" y="4191930"/>
            <a:ext cx="8348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Экспериментальная дефектоскопия </a:t>
            </a:r>
            <a:br>
              <a:rPr lang="ru-RU" dirty="0" smtClean="0"/>
            </a:br>
            <a:r>
              <a:rPr lang="ru-RU" dirty="0" smtClean="0"/>
              <a:t>композиционных материалов и моделирование  разрушения композитов </a:t>
            </a:r>
            <a:br>
              <a:rPr lang="ru-RU" dirty="0" smtClean="0"/>
            </a:br>
            <a:r>
              <a:rPr lang="ru-RU" dirty="0" smtClean="0"/>
              <a:t>			на основе континуальной нелокальной модели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5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850857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cs typeface="Proxima Nova Black"/>
              </a:rPr>
              <a:t>ДЛЯ ОБУЧЕНИЯ:</a:t>
            </a:r>
            <a:endParaRPr lang="ru-RU" sz="24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256425"/>
            <a:ext cx="8229600" cy="420305"/>
          </a:xfrm>
        </p:spPr>
        <p:txBody>
          <a:bodyPr/>
          <a:lstStyle/>
          <a:p>
            <a:r>
              <a:rPr lang="ru-RU" sz="2000" dirty="0" smtClean="0">
                <a:ea typeface="Apple SD 산돌고딕 Neo 무거운"/>
                <a:cs typeface="Proxima Nova Black"/>
              </a:rPr>
              <a:t>Магистерская программа </a:t>
            </a:r>
            <a:br>
              <a:rPr lang="ru-RU" sz="2000" dirty="0" smtClean="0">
                <a:ea typeface="Apple SD 산돌고딕 Neo 무거운"/>
                <a:cs typeface="Proxima Nova Black"/>
              </a:rPr>
            </a:br>
            <a:r>
              <a:rPr lang="ru-RU" dirty="0" err="1" smtClean="0">
                <a:ea typeface="Apple SD 산돌고딕 Neo 무거운"/>
                <a:cs typeface="Proxima Nova Black"/>
              </a:rPr>
              <a:t>нанокомпозитные</a:t>
            </a:r>
            <a:r>
              <a:rPr lang="ru-RU" dirty="0" smtClean="0">
                <a:ea typeface="Apple SD 산돌고딕 Neo 무거운"/>
                <a:cs typeface="Proxima Nova Black"/>
              </a:rPr>
              <a:t> материалы</a:t>
            </a:r>
            <a:r>
              <a:rPr lang="ru-RU" sz="3600" dirty="0">
                <a:ea typeface="Apple SD 산돌고딕 Neo 무거운"/>
                <a:cs typeface="Proxima Nova Black"/>
              </a:rPr>
              <a:t/>
            </a:r>
            <a:br>
              <a:rPr lang="ru-RU" sz="3600" dirty="0">
                <a:ea typeface="Apple SD 산돌고딕 Neo 무거운"/>
                <a:cs typeface="Proxima Nova Black"/>
              </a:rPr>
            </a:br>
            <a:endParaRPr lang="ru-RU" sz="3600" dirty="0">
              <a:solidFill>
                <a:schemeClr val="tx2"/>
              </a:solidFill>
              <a:ea typeface="Apple SD 산돌고딕 Neo 무거운"/>
              <a:cs typeface="Proxima Nova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9" y="670581"/>
            <a:ext cx="973186" cy="43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81" y="124286"/>
            <a:ext cx="1292250" cy="4374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4716" y="953214"/>
            <a:ext cx="7266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Proxima Nova Black"/>
              </a:rPr>
              <a:t>ОБУЧЕНИЕ ПО НАПРАВЛЕНИЯМ </a:t>
            </a:r>
            <a:r>
              <a:rPr lang="ru-RU" sz="2400" b="1" dirty="0" smtClean="0">
                <a:solidFill>
                  <a:srgbClr val="002060"/>
                </a:solidFill>
                <a:cs typeface="Proxima Nova Black"/>
              </a:rPr>
              <a:t>«ФИЗИКА» и «ХИМИЯ»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441" y="1349322"/>
            <a:ext cx="761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Proxima Nova Black"/>
              </a:rPr>
              <a:t>на Физическом факультете и Факультете естественных наук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8660" y="2237358"/>
            <a:ext cx="5136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Поступайте в магистратуру ФФ или ФЕН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8660" y="2544352"/>
            <a:ext cx="685412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Выбирайте программу «</a:t>
            </a:r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Нанокомпозитные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материалы»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Приходите на собеседование для выбора наиболее </a:t>
            </a:r>
            <a:b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подходящей вам темы дипломной практики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Если не удалось поступить на бюджетное место,</a:t>
            </a: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OCSiAl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может оплатить ваше обучение</a:t>
            </a: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(по результатам собеседования)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322" y="4407954"/>
            <a:ext cx="7164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выполняющие НИР в лабораториях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OCSiAl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дополнительную стипендию до 30 тыс. руб. в месяц.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SiAl">
  <a:themeElements>
    <a:clrScheme name="OCSiAl">
      <a:dk1>
        <a:sysClr val="windowText" lastClr="000000"/>
      </a:dk1>
      <a:lt1>
        <a:sysClr val="window" lastClr="FFFFFF"/>
      </a:lt1>
      <a:dk2>
        <a:srgbClr val="2C3034"/>
      </a:dk2>
      <a:lt2>
        <a:srgbClr val="EEECE1"/>
      </a:lt2>
      <a:accent1>
        <a:srgbClr val="1D80B9"/>
      </a:accent1>
      <a:accent2>
        <a:srgbClr val="ED4A43"/>
      </a:accent2>
      <a:accent3>
        <a:srgbClr val="2BA949"/>
      </a:accent3>
      <a:accent4>
        <a:srgbClr val="8064A2"/>
      </a:accent4>
      <a:accent5>
        <a:srgbClr val="4BACC6"/>
      </a:accent5>
      <a:accent6>
        <a:srgbClr val="F79646"/>
      </a:accent6>
      <a:hlink>
        <a:srgbClr val="2BA949"/>
      </a:hlink>
      <a:folHlink>
        <a:srgbClr val="2BA949"/>
      </a:folHlink>
    </a:clrScheme>
    <a:fontScheme name="OCSiAl">
      <a:majorFont>
        <a:latin typeface="Proxima Nova Bl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SiAl" id="{F897D1CF-40DC-418C-B3B5-1D148C0D74B9}" vid="{2C9E7AE2-7884-4903-986C-FFB63D2B2913}"/>
    </a:ext>
  </a:extLst>
</a:theme>
</file>

<file path=ppt/theme/theme2.xml><?xml version="1.0" encoding="utf-8"?>
<a:theme xmlns:a="http://schemas.openxmlformats.org/drawingml/2006/main" name="1_OCSiAl">
  <a:themeElements>
    <a:clrScheme name="OCSiAl">
      <a:dk1>
        <a:sysClr val="windowText" lastClr="000000"/>
      </a:dk1>
      <a:lt1>
        <a:sysClr val="window" lastClr="FFFFFF"/>
      </a:lt1>
      <a:dk2>
        <a:srgbClr val="2C3034"/>
      </a:dk2>
      <a:lt2>
        <a:srgbClr val="EEECE1"/>
      </a:lt2>
      <a:accent1>
        <a:srgbClr val="1D80B9"/>
      </a:accent1>
      <a:accent2>
        <a:srgbClr val="ED4A43"/>
      </a:accent2>
      <a:accent3>
        <a:srgbClr val="2BA949"/>
      </a:accent3>
      <a:accent4>
        <a:srgbClr val="8064A2"/>
      </a:accent4>
      <a:accent5>
        <a:srgbClr val="4BACC6"/>
      </a:accent5>
      <a:accent6>
        <a:srgbClr val="F79646"/>
      </a:accent6>
      <a:hlink>
        <a:srgbClr val="2BA949"/>
      </a:hlink>
      <a:folHlink>
        <a:srgbClr val="2BA949"/>
      </a:folHlink>
    </a:clrScheme>
    <a:fontScheme name="OCSiAl">
      <a:majorFont>
        <a:latin typeface="Proxima Nova Bl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SiAl" id="{F897D1CF-40DC-418C-B3B5-1D148C0D74B9}" vid="{483F9919-DF80-4928-8483-436057E7D286}"/>
    </a:ext>
  </a:extLst>
</a:theme>
</file>

<file path=ppt/theme/theme3.xml><?xml version="1.0" encoding="utf-8"?>
<a:theme xmlns:a="http://schemas.openxmlformats.org/drawingml/2006/main" name="2_OCSiAl">
  <a:themeElements>
    <a:clrScheme name="OCSiAl">
      <a:dk1>
        <a:sysClr val="windowText" lastClr="000000"/>
      </a:dk1>
      <a:lt1>
        <a:sysClr val="window" lastClr="FFFFFF"/>
      </a:lt1>
      <a:dk2>
        <a:srgbClr val="2C3034"/>
      </a:dk2>
      <a:lt2>
        <a:srgbClr val="EEECE1"/>
      </a:lt2>
      <a:accent1>
        <a:srgbClr val="1D80B9"/>
      </a:accent1>
      <a:accent2>
        <a:srgbClr val="ED4A43"/>
      </a:accent2>
      <a:accent3>
        <a:srgbClr val="2BA949"/>
      </a:accent3>
      <a:accent4>
        <a:srgbClr val="8064A2"/>
      </a:accent4>
      <a:accent5>
        <a:srgbClr val="4BACC6"/>
      </a:accent5>
      <a:accent6>
        <a:srgbClr val="F79646"/>
      </a:accent6>
      <a:hlink>
        <a:srgbClr val="2BA949"/>
      </a:hlink>
      <a:folHlink>
        <a:srgbClr val="2BA949"/>
      </a:folHlink>
    </a:clrScheme>
    <a:fontScheme name="OCSiAl">
      <a:majorFont>
        <a:latin typeface="Proxima Nova Bl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CSiAl">
  <a:themeElements>
    <a:clrScheme name="OCSiAl">
      <a:dk1>
        <a:sysClr val="windowText" lastClr="000000"/>
      </a:dk1>
      <a:lt1>
        <a:sysClr val="window" lastClr="FFFFFF"/>
      </a:lt1>
      <a:dk2>
        <a:srgbClr val="2C3034"/>
      </a:dk2>
      <a:lt2>
        <a:srgbClr val="EEECE1"/>
      </a:lt2>
      <a:accent1>
        <a:srgbClr val="1D80B9"/>
      </a:accent1>
      <a:accent2>
        <a:srgbClr val="ED4A43"/>
      </a:accent2>
      <a:accent3>
        <a:srgbClr val="2BA949"/>
      </a:accent3>
      <a:accent4>
        <a:srgbClr val="8064A2"/>
      </a:accent4>
      <a:accent5>
        <a:srgbClr val="4BACC6"/>
      </a:accent5>
      <a:accent6>
        <a:srgbClr val="F79646"/>
      </a:accent6>
      <a:hlink>
        <a:srgbClr val="2BA949"/>
      </a:hlink>
      <a:folHlink>
        <a:srgbClr val="2BA949"/>
      </a:folHlink>
    </a:clrScheme>
    <a:fontScheme name="OCSiAl">
      <a:majorFont>
        <a:latin typeface="Proxima Nova Bl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SiAl" id="{F897D1CF-40DC-418C-B3B5-1D148C0D74B9}" vid="{2C9E7AE2-7884-4903-986C-FFB63D2B2913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OCSiAl</Template>
  <TotalTime>18358</TotalTime>
  <Words>326</Words>
  <Application>Microsoft Office PowerPoint</Application>
  <PresentationFormat>Экран (16:9)</PresentationFormat>
  <Paragraphs>111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</vt:i4>
      </vt:variant>
    </vt:vector>
  </HeadingPairs>
  <TitlesOfParts>
    <vt:vector size="19" baseType="lpstr">
      <vt:lpstr>Proxima Nova Rg</vt:lpstr>
      <vt:lpstr>Calibri</vt:lpstr>
      <vt:lpstr>Wingdings</vt:lpstr>
      <vt:lpstr>Proxima Nova Black</vt:lpstr>
      <vt:lpstr>Proxima Nova Bl</vt:lpstr>
      <vt:lpstr>Arial</vt:lpstr>
      <vt:lpstr>Apple SD 산돌고딕 Neo 무거운</vt:lpstr>
      <vt:lpstr>Arial Black</vt:lpstr>
      <vt:lpstr>OCSiAl</vt:lpstr>
      <vt:lpstr>1_OCSiAl</vt:lpstr>
      <vt:lpstr>2_OCSiAl</vt:lpstr>
      <vt:lpstr>4_OCSiAl</vt:lpstr>
      <vt:lpstr>Нанокомпозитные материалы магистерская программа</vt:lpstr>
      <vt:lpstr>Магистерская программа  нанокомпозитные материалы </vt:lpstr>
      <vt:lpstr>Магистерская программа  нанокомпозитные материалы </vt:lpstr>
      <vt:lpstr>ВЫПОЛНЕНИЕ ПРАКТИКУМОВ  и диссертационных работ на оборудовании OCSiAl</vt:lpstr>
      <vt:lpstr>Презентация PowerPoint</vt:lpstr>
      <vt:lpstr>Магистерская программа  нанокомпозитные материалы</vt:lpstr>
      <vt:lpstr>Магистерская программа  нанокомпозитные материалы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redefining materials reinventing technologies</dc:title>
  <dc:creator>Максим Петов</dc:creator>
  <cp:lastModifiedBy>Anna Golavleva</cp:lastModifiedBy>
  <cp:revision>1068</cp:revision>
  <cp:lastPrinted>2015-11-16T05:19:47Z</cp:lastPrinted>
  <dcterms:created xsi:type="dcterms:W3CDTF">2014-09-01T08:00:00Z</dcterms:created>
  <dcterms:modified xsi:type="dcterms:W3CDTF">2020-05-25T09:31:52Z</dcterms:modified>
</cp:coreProperties>
</file>